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00" r:id="rId3"/>
    <p:sldId id="301" r:id="rId4"/>
    <p:sldId id="302" r:id="rId5"/>
    <p:sldId id="304" r:id="rId6"/>
    <p:sldId id="276" r:id="rId7"/>
    <p:sldId id="277" r:id="rId8"/>
    <p:sldId id="279" r:id="rId9"/>
    <p:sldId id="306" r:id="rId10"/>
    <p:sldId id="307" r:id="rId11"/>
    <p:sldId id="278" r:id="rId12"/>
    <p:sldId id="280" r:id="rId13"/>
    <p:sldId id="267" r:id="rId14"/>
    <p:sldId id="269" r:id="rId15"/>
    <p:sldId id="270" r:id="rId16"/>
    <p:sldId id="271" r:id="rId17"/>
    <p:sldId id="261" r:id="rId18"/>
    <p:sldId id="262" r:id="rId19"/>
    <p:sldId id="263" r:id="rId20"/>
    <p:sldId id="264" r:id="rId21"/>
    <p:sldId id="266" r:id="rId22"/>
    <p:sldId id="281" r:id="rId23"/>
    <p:sldId id="268" r:id="rId24"/>
    <p:sldId id="285" r:id="rId25"/>
    <p:sldId id="286" r:id="rId26"/>
    <p:sldId id="287" r:id="rId27"/>
    <p:sldId id="282" r:id="rId28"/>
    <p:sldId id="288" r:id="rId29"/>
    <p:sldId id="294" r:id="rId30"/>
    <p:sldId id="289" r:id="rId31"/>
    <p:sldId id="291" r:id="rId32"/>
    <p:sldId id="290" r:id="rId33"/>
    <p:sldId id="292" r:id="rId34"/>
    <p:sldId id="295" r:id="rId35"/>
    <p:sldId id="297" r:id="rId36"/>
    <p:sldId id="298" r:id="rId37"/>
    <p:sldId id="293" r:id="rId38"/>
    <p:sldId id="272" r:id="rId39"/>
    <p:sldId id="2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033"/>
    <a:srgbClr val="C0C9E4"/>
    <a:srgbClr val="CA3335"/>
    <a:srgbClr val="D97172"/>
    <a:srgbClr val="FF0002"/>
    <a:srgbClr val="43D046"/>
    <a:srgbClr val="EAF4FC"/>
    <a:srgbClr val="084184"/>
    <a:srgbClr val="F3A533"/>
    <a:srgbClr val="B8C7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p:restoredTop sz="94359"/>
  </p:normalViewPr>
  <p:slideViewPr>
    <p:cSldViewPr snapToGrid="0" snapToObjects="1">
      <p:cViewPr varScale="1">
        <p:scale>
          <a:sx n="101" d="100"/>
          <a:sy n="101" d="100"/>
        </p:scale>
        <p:origin x="208" y="7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E9976-0991-BD49-934E-2828330F8444}"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5B1D0F9E-710D-D04D-9E7D-A78C19890A9F}">
      <dgm:prSet phldrT="[Text]"/>
      <dgm:spPr/>
      <dgm:t>
        <a:bodyPr/>
        <a:lstStyle/>
        <a:p>
          <a:r>
            <a:rPr lang="en-US" dirty="0" smtClean="0"/>
            <a:t>Audi orders 5 ABC1 Men TVRs at £50k/TVR</a:t>
          </a:r>
          <a:endParaRPr lang="en-US" dirty="0"/>
        </a:p>
      </dgm:t>
    </dgm:pt>
    <dgm:pt modelId="{F01CA35B-2B04-354A-A067-947A05A66BEB}" type="parTrans" cxnId="{62D94CDC-CA21-7B45-843E-309D25E3761D}">
      <dgm:prSet/>
      <dgm:spPr/>
      <dgm:t>
        <a:bodyPr/>
        <a:lstStyle/>
        <a:p>
          <a:endParaRPr lang="en-US"/>
        </a:p>
      </dgm:t>
    </dgm:pt>
    <dgm:pt modelId="{48B58078-687E-F349-8A63-D5B4EC3DC5E4}" type="sibTrans" cxnId="{62D94CDC-CA21-7B45-843E-309D25E3761D}">
      <dgm:prSet/>
      <dgm:spPr/>
      <dgm:t>
        <a:bodyPr/>
        <a:lstStyle/>
        <a:p>
          <a:endParaRPr lang="en-US"/>
        </a:p>
      </dgm:t>
    </dgm:pt>
    <dgm:pt modelId="{2E96E6E7-138A-7C40-8FF5-94997D104811}">
      <dgm:prSet phldrT="[Text]"/>
      <dgm:spPr/>
      <dgm:t>
        <a:bodyPr/>
        <a:lstStyle/>
        <a:p>
          <a:r>
            <a:rPr lang="en-US" dirty="0" smtClean="0"/>
            <a:t>C4 Creates the programming schedule</a:t>
          </a:r>
          <a:endParaRPr lang="en-US" dirty="0"/>
        </a:p>
      </dgm:t>
    </dgm:pt>
    <dgm:pt modelId="{DE0515AA-E4F9-CD46-986C-6EE4E91FF372}" type="parTrans" cxnId="{AC150311-A3BC-B94E-A31C-394C4703D451}">
      <dgm:prSet/>
      <dgm:spPr/>
      <dgm:t>
        <a:bodyPr/>
        <a:lstStyle/>
        <a:p>
          <a:endParaRPr lang="en-US"/>
        </a:p>
      </dgm:t>
    </dgm:pt>
    <dgm:pt modelId="{B01C47BA-0C5E-C340-BDCB-B507324A0551}" type="sibTrans" cxnId="{AC150311-A3BC-B94E-A31C-394C4703D451}">
      <dgm:prSet/>
      <dgm:spPr/>
      <dgm:t>
        <a:bodyPr/>
        <a:lstStyle/>
        <a:p>
          <a:endParaRPr lang="en-US"/>
        </a:p>
      </dgm:t>
    </dgm:pt>
    <dgm:pt modelId="{EF6629D2-274F-754F-9B8A-A9A547A7BE11}">
      <dgm:prSet phldrT="[Text]"/>
      <dgm:spPr/>
      <dgm:t>
        <a:bodyPr/>
        <a:lstStyle/>
        <a:p>
          <a:r>
            <a:rPr lang="en-US" dirty="0" smtClean="0"/>
            <a:t>C4 Chooses what </a:t>
          </a:r>
          <a:r>
            <a:rPr lang="en-US" dirty="0" err="1" smtClean="0"/>
            <a:t>programmes</a:t>
          </a:r>
          <a:r>
            <a:rPr lang="en-US" dirty="0" smtClean="0"/>
            <a:t> to put the Audi ad into</a:t>
          </a:r>
          <a:endParaRPr lang="en-US" dirty="0"/>
        </a:p>
      </dgm:t>
    </dgm:pt>
    <dgm:pt modelId="{13710C46-8912-E347-8974-8C1579994797}" type="parTrans" cxnId="{3848C330-0667-D248-9821-BE1BA18A1010}">
      <dgm:prSet/>
      <dgm:spPr/>
      <dgm:t>
        <a:bodyPr/>
        <a:lstStyle/>
        <a:p>
          <a:endParaRPr lang="en-US"/>
        </a:p>
      </dgm:t>
    </dgm:pt>
    <dgm:pt modelId="{1DFF2E97-1AB8-7A44-85C8-DF481AD18FDC}" type="sibTrans" cxnId="{3848C330-0667-D248-9821-BE1BA18A1010}">
      <dgm:prSet/>
      <dgm:spPr/>
      <dgm:t>
        <a:bodyPr/>
        <a:lstStyle/>
        <a:p>
          <a:endParaRPr lang="en-US"/>
        </a:p>
      </dgm:t>
    </dgm:pt>
    <dgm:pt modelId="{D6AE0636-B941-D440-B524-094EFD98B31B}" type="pres">
      <dgm:prSet presAssocID="{DF2E9976-0991-BD49-934E-2828330F8444}" presName="rootnode" presStyleCnt="0">
        <dgm:presLayoutVars>
          <dgm:chMax/>
          <dgm:chPref/>
          <dgm:dir/>
          <dgm:animLvl val="lvl"/>
        </dgm:presLayoutVars>
      </dgm:prSet>
      <dgm:spPr/>
    </dgm:pt>
    <dgm:pt modelId="{1D70BD23-50C6-DB48-81F0-43C03D1E7E77}" type="pres">
      <dgm:prSet presAssocID="{5B1D0F9E-710D-D04D-9E7D-A78C19890A9F}" presName="composite" presStyleCnt="0"/>
      <dgm:spPr/>
    </dgm:pt>
    <dgm:pt modelId="{7E4B705F-2D6D-0440-B64C-74E2682339CA}" type="pres">
      <dgm:prSet presAssocID="{5B1D0F9E-710D-D04D-9E7D-A78C19890A9F}" presName="bentUpArrow1" presStyleLbl="alignImgPlace1" presStyleIdx="0" presStyleCnt="2" custLinFactNeighborX="-94177" custLinFactNeighborY="-7182"/>
      <dgm:spPr/>
    </dgm:pt>
    <dgm:pt modelId="{622B210E-DC91-8C41-8560-7A82A18C810A}" type="pres">
      <dgm:prSet presAssocID="{5B1D0F9E-710D-D04D-9E7D-A78C19890A9F}" presName="ParentText" presStyleLbl="node1" presStyleIdx="0" presStyleCnt="3" custLinFactNeighborX="-61783" custLinFactNeighborY="-5650">
        <dgm:presLayoutVars>
          <dgm:chMax val="1"/>
          <dgm:chPref val="1"/>
          <dgm:bulletEnabled val="1"/>
        </dgm:presLayoutVars>
      </dgm:prSet>
      <dgm:spPr/>
    </dgm:pt>
    <dgm:pt modelId="{72E88763-D972-E74F-8E1E-468A4F9D9412}" type="pres">
      <dgm:prSet presAssocID="{5B1D0F9E-710D-D04D-9E7D-A78C19890A9F}" presName="ChildText" presStyleLbl="revTx" presStyleIdx="0" presStyleCnt="2" custLinFactNeighborX="-87570" custLinFactNeighborY="-7541">
        <dgm:presLayoutVars>
          <dgm:chMax val="0"/>
          <dgm:chPref val="0"/>
          <dgm:bulletEnabled val="1"/>
        </dgm:presLayoutVars>
      </dgm:prSet>
      <dgm:spPr/>
    </dgm:pt>
    <dgm:pt modelId="{129B8C7A-69AC-5448-BF13-6E425E47588C}" type="pres">
      <dgm:prSet presAssocID="{48B58078-687E-F349-8A63-D5B4EC3DC5E4}" presName="sibTrans" presStyleCnt="0"/>
      <dgm:spPr/>
    </dgm:pt>
    <dgm:pt modelId="{1CF9D175-739A-474E-9A0F-1CC6A6888994}" type="pres">
      <dgm:prSet presAssocID="{2E96E6E7-138A-7C40-8FF5-94997D104811}" presName="composite" presStyleCnt="0"/>
      <dgm:spPr/>
    </dgm:pt>
    <dgm:pt modelId="{9F40A700-EF7C-7141-B613-054A0A3B7129}" type="pres">
      <dgm:prSet presAssocID="{2E96E6E7-138A-7C40-8FF5-94997D104811}" presName="bentUpArrow1" presStyleLbl="alignImgPlace1" presStyleIdx="1" presStyleCnt="2" custLinFactNeighborX="-94177" custLinFactNeighborY="-7182"/>
      <dgm:spPr/>
    </dgm:pt>
    <dgm:pt modelId="{29CD0019-0BC8-CE44-9FCD-FA944DCE78FE}" type="pres">
      <dgm:prSet presAssocID="{2E96E6E7-138A-7C40-8FF5-94997D104811}" presName="ParentText" presStyleLbl="node1" presStyleIdx="1" presStyleCnt="3" custLinFactNeighborX="-63690" custLinFactNeighborY="-6095">
        <dgm:presLayoutVars>
          <dgm:chMax val="1"/>
          <dgm:chPref val="1"/>
          <dgm:bulletEnabled val="1"/>
        </dgm:presLayoutVars>
      </dgm:prSet>
      <dgm:spPr/>
    </dgm:pt>
    <dgm:pt modelId="{A5D33CAE-0526-FB4B-9E26-A64874E69832}" type="pres">
      <dgm:prSet presAssocID="{2E96E6E7-138A-7C40-8FF5-94997D104811}" presName="ChildText" presStyleLbl="revTx" presStyleIdx="1" presStyleCnt="2" custLinFactNeighborX="-87570" custLinFactNeighborY="-7541">
        <dgm:presLayoutVars>
          <dgm:chMax val="0"/>
          <dgm:chPref val="0"/>
          <dgm:bulletEnabled val="1"/>
        </dgm:presLayoutVars>
      </dgm:prSet>
      <dgm:spPr/>
    </dgm:pt>
    <dgm:pt modelId="{99DC0854-F95E-9C42-B323-0428B1F27F5C}" type="pres">
      <dgm:prSet presAssocID="{B01C47BA-0C5E-C340-BDCB-B507324A0551}" presName="sibTrans" presStyleCnt="0"/>
      <dgm:spPr/>
    </dgm:pt>
    <dgm:pt modelId="{C7C0F36D-2DB1-584A-B333-7DCA8D2DC7DE}" type="pres">
      <dgm:prSet presAssocID="{EF6629D2-274F-754F-9B8A-A9A547A7BE11}" presName="composite" presStyleCnt="0"/>
      <dgm:spPr/>
    </dgm:pt>
    <dgm:pt modelId="{8FCF4C5F-C0BA-5A41-8748-E10A3462F717}" type="pres">
      <dgm:prSet presAssocID="{EF6629D2-274F-754F-9B8A-A9A547A7BE11}" presName="ParentText" presStyleLbl="node1" presStyleIdx="2" presStyleCnt="3" custLinFactNeighborX="-63690" custLinFactNeighborY="-6095">
        <dgm:presLayoutVars>
          <dgm:chMax val="1"/>
          <dgm:chPref val="1"/>
          <dgm:bulletEnabled val="1"/>
        </dgm:presLayoutVars>
      </dgm:prSet>
      <dgm:spPr/>
    </dgm:pt>
  </dgm:ptLst>
  <dgm:cxnLst>
    <dgm:cxn modelId="{62D94CDC-CA21-7B45-843E-309D25E3761D}" srcId="{DF2E9976-0991-BD49-934E-2828330F8444}" destId="{5B1D0F9E-710D-D04D-9E7D-A78C19890A9F}" srcOrd="0" destOrd="0" parTransId="{F01CA35B-2B04-354A-A067-947A05A66BEB}" sibTransId="{48B58078-687E-F349-8A63-D5B4EC3DC5E4}"/>
    <dgm:cxn modelId="{3848C330-0667-D248-9821-BE1BA18A1010}" srcId="{DF2E9976-0991-BD49-934E-2828330F8444}" destId="{EF6629D2-274F-754F-9B8A-A9A547A7BE11}" srcOrd="2" destOrd="0" parTransId="{13710C46-8912-E347-8974-8C1579994797}" sibTransId="{1DFF2E97-1AB8-7A44-85C8-DF481AD18FDC}"/>
    <dgm:cxn modelId="{D8270FA8-72C1-404C-A0E1-B868219996C9}" type="presOf" srcId="{DF2E9976-0991-BD49-934E-2828330F8444}" destId="{D6AE0636-B941-D440-B524-094EFD98B31B}" srcOrd="0" destOrd="0" presId="urn:microsoft.com/office/officeart/2005/8/layout/StepDownProcess"/>
    <dgm:cxn modelId="{5E106473-0E1F-3C41-889C-615E9A5ED3D4}" type="presOf" srcId="{5B1D0F9E-710D-D04D-9E7D-A78C19890A9F}" destId="{622B210E-DC91-8C41-8560-7A82A18C810A}" srcOrd="0" destOrd="0" presId="urn:microsoft.com/office/officeart/2005/8/layout/StepDownProcess"/>
    <dgm:cxn modelId="{9E43718A-82C0-FB49-A36F-9970E563A4D7}" type="presOf" srcId="{EF6629D2-274F-754F-9B8A-A9A547A7BE11}" destId="{8FCF4C5F-C0BA-5A41-8748-E10A3462F717}" srcOrd="0" destOrd="0" presId="urn:microsoft.com/office/officeart/2005/8/layout/StepDownProcess"/>
    <dgm:cxn modelId="{AC150311-A3BC-B94E-A31C-394C4703D451}" srcId="{DF2E9976-0991-BD49-934E-2828330F8444}" destId="{2E96E6E7-138A-7C40-8FF5-94997D104811}" srcOrd="1" destOrd="0" parTransId="{DE0515AA-E4F9-CD46-986C-6EE4E91FF372}" sibTransId="{B01C47BA-0C5E-C340-BDCB-B507324A0551}"/>
    <dgm:cxn modelId="{6E85E75E-6410-DC4D-BABF-FEC0FABFF1EC}" type="presOf" srcId="{2E96E6E7-138A-7C40-8FF5-94997D104811}" destId="{29CD0019-0BC8-CE44-9FCD-FA944DCE78FE}" srcOrd="0" destOrd="0" presId="urn:microsoft.com/office/officeart/2005/8/layout/StepDownProcess"/>
    <dgm:cxn modelId="{F58F87B1-2002-E144-918F-2D9C19D086CE}" type="presParOf" srcId="{D6AE0636-B941-D440-B524-094EFD98B31B}" destId="{1D70BD23-50C6-DB48-81F0-43C03D1E7E77}" srcOrd="0" destOrd="0" presId="urn:microsoft.com/office/officeart/2005/8/layout/StepDownProcess"/>
    <dgm:cxn modelId="{C1EFA018-A9E8-FE41-8307-DB83B8FB7A95}" type="presParOf" srcId="{1D70BD23-50C6-DB48-81F0-43C03D1E7E77}" destId="{7E4B705F-2D6D-0440-B64C-74E2682339CA}" srcOrd="0" destOrd="0" presId="urn:microsoft.com/office/officeart/2005/8/layout/StepDownProcess"/>
    <dgm:cxn modelId="{DA8DFAE3-EE40-6F46-9101-8BC413675CA9}" type="presParOf" srcId="{1D70BD23-50C6-DB48-81F0-43C03D1E7E77}" destId="{622B210E-DC91-8C41-8560-7A82A18C810A}" srcOrd="1" destOrd="0" presId="urn:microsoft.com/office/officeart/2005/8/layout/StepDownProcess"/>
    <dgm:cxn modelId="{8589DEEC-3DED-3940-B163-11F4F501386A}" type="presParOf" srcId="{1D70BD23-50C6-DB48-81F0-43C03D1E7E77}" destId="{72E88763-D972-E74F-8E1E-468A4F9D9412}" srcOrd="2" destOrd="0" presId="urn:microsoft.com/office/officeart/2005/8/layout/StepDownProcess"/>
    <dgm:cxn modelId="{385B9A87-1CC8-2447-937A-80AEBCEF1768}" type="presParOf" srcId="{D6AE0636-B941-D440-B524-094EFD98B31B}" destId="{129B8C7A-69AC-5448-BF13-6E425E47588C}" srcOrd="1" destOrd="0" presId="urn:microsoft.com/office/officeart/2005/8/layout/StepDownProcess"/>
    <dgm:cxn modelId="{A05677FC-25E8-B940-9654-DD8AEE705797}" type="presParOf" srcId="{D6AE0636-B941-D440-B524-094EFD98B31B}" destId="{1CF9D175-739A-474E-9A0F-1CC6A6888994}" srcOrd="2" destOrd="0" presId="urn:microsoft.com/office/officeart/2005/8/layout/StepDownProcess"/>
    <dgm:cxn modelId="{4D533A2B-FF00-FE42-90B6-976041E1D21B}" type="presParOf" srcId="{1CF9D175-739A-474E-9A0F-1CC6A6888994}" destId="{9F40A700-EF7C-7141-B613-054A0A3B7129}" srcOrd="0" destOrd="0" presId="urn:microsoft.com/office/officeart/2005/8/layout/StepDownProcess"/>
    <dgm:cxn modelId="{7076ACE9-678D-AC4C-8E76-74902F6B9B14}" type="presParOf" srcId="{1CF9D175-739A-474E-9A0F-1CC6A6888994}" destId="{29CD0019-0BC8-CE44-9FCD-FA944DCE78FE}" srcOrd="1" destOrd="0" presId="urn:microsoft.com/office/officeart/2005/8/layout/StepDownProcess"/>
    <dgm:cxn modelId="{1524E427-22EF-A549-A542-FF5EF696A64C}" type="presParOf" srcId="{1CF9D175-739A-474E-9A0F-1CC6A6888994}" destId="{A5D33CAE-0526-FB4B-9E26-A64874E69832}" srcOrd="2" destOrd="0" presId="urn:microsoft.com/office/officeart/2005/8/layout/StepDownProcess"/>
    <dgm:cxn modelId="{70682CBE-D177-0C41-97FC-8F80F1EC62F4}" type="presParOf" srcId="{D6AE0636-B941-D440-B524-094EFD98B31B}" destId="{99DC0854-F95E-9C42-B323-0428B1F27F5C}" srcOrd="3" destOrd="0" presId="urn:microsoft.com/office/officeart/2005/8/layout/StepDownProcess"/>
    <dgm:cxn modelId="{E65110E9-1849-DF48-9993-680132989873}" type="presParOf" srcId="{D6AE0636-B941-D440-B524-094EFD98B31B}" destId="{C7C0F36D-2DB1-584A-B333-7DCA8D2DC7DE}" srcOrd="4" destOrd="0" presId="urn:microsoft.com/office/officeart/2005/8/layout/StepDownProcess"/>
    <dgm:cxn modelId="{A3CF5655-B206-FB47-B347-54AA8A64675A}" type="presParOf" srcId="{C7C0F36D-2DB1-584A-B333-7DCA8D2DC7DE}" destId="{8FCF4C5F-C0BA-5A41-8748-E10A3462F717}"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B705F-2D6D-0440-B64C-74E2682339CA}">
      <dsp:nvSpPr>
        <dsp:cNvPr id="0" name=""/>
        <dsp:cNvSpPr/>
      </dsp:nvSpPr>
      <dsp:spPr>
        <a:xfrm rot="5400000">
          <a:off x="3141655" y="1330825"/>
          <a:ext cx="1256832" cy="143085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22B210E-DC91-8C41-8560-7A82A18C810A}">
      <dsp:nvSpPr>
        <dsp:cNvPr id="0" name=""/>
        <dsp:cNvSpPr/>
      </dsp:nvSpPr>
      <dsp:spPr>
        <a:xfrm>
          <a:off x="2849027" y="0"/>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Audi orders 5 ABC1 Men TVRs at £50k/TVR</a:t>
          </a:r>
          <a:endParaRPr lang="en-US" sz="2000" kern="1200" dirty="0"/>
        </a:p>
      </dsp:txBody>
      <dsp:txXfrm>
        <a:off x="2921335" y="72308"/>
        <a:ext cx="1971150" cy="1336351"/>
      </dsp:txXfrm>
    </dsp:sp>
    <dsp:sp modelId="{72E88763-D972-E74F-8E1E-468A4F9D9412}">
      <dsp:nvSpPr>
        <dsp:cNvPr id="0" name=""/>
        <dsp:cNvSpPr/>
      </dsp:nvSpPr>
      <dsp:spPr>
        <a:xfrm>
          <a:off x="4924444" y="78846"/>
          <a:ext cx="1538806" cy="1196983"/>
        </a:xfrm>
        <a:prstGeom prst="rect">
          <a:avLst/>
        </a:prstGeom>
        <a:noFill/>
        <a:ln>
          <a:noFill/>
        </a:ln>
        <a:effectLst/>
      </dsp:spPr>
      <dsp:style>
        <a:lnRef idx="0">
          <a:scrgbClr r="0" g="0" b="0"/>
        </a:lnRef>
        <a:fillRef idx="0">
          <a:scrgbClr r="0" g="0" b="0"/>
        </a:fillRef>
        <a:effectRef idx="0">
          <a:scrgbClr r="0" g="0" b="0"/>
        </a:effectRef>
        <a:fontRef idx="minor"/>
      </dsp:style>
    </dsp:sp>
    <dsp:sp modelId="{9F40A700-EF7C-7141-B613-054A0A3B7129}">
      <dsp:nvSpPr>
        <dsp:cNvPr id="0" name=""/>
        <dsp:cNvSpPr/>
      </dsp:nvSpPr>
      <dsp:spPr>
        <a:xfrm rot="5400000">
          <a:off x="4895850" y="2994441"/>
          <a:ext cx="1256832" cy="1430859"/>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9CD0019-0BC8-CE44-9FCD-FA944DCE78FE}">
      <dsp:nvSpPr>
        <dsp:cNvPr id="0" name=""/>
        <dsp:cNvSpPr/>
      </dsp:nvSpPr>
      <dsp:spPr>
        <a:xfrm>
          <a:off x="4562875" y="1601217"/>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C4 Creates the programming schedule</a:t>
          </a:r>
          <a:endParaRPr lang="en-US" sz="2000" kern="1200" dirty="0"/>
        </a:p>
      </dsp:txBody>
      <dsp:txXfrm>
        <a:off x="4635183" y="1673525"/>
        <a:ext cx="1971150" cy="1336351"/>
      </dsp:txXfrm>
    </dsp:sp>
    <dsp:sp modelId="{A5D33CAE-0526-FB4B-9E26-A64874E69832}">
      <dsp:nvSpPr>
        <dsp:cNvPr id="0" name=""/>
        <dsp:cNvSpPr/>
      </dsp:nvSpPr>
      <dsp:spPr>
        <a:xfrm>
          <a:off x="6678640" y="1742462"/>
          <a:ext cx="1538806" cy="1196983"/>
        </a:xfrm>
        <a:prstGeom prst="rect">
          <a:avLst/>
        </a:prstGeom>
        <a:noFill/>
        <a:ln>
          <a:noFill/>
        </a:ln>
        <a:effectLst/>
      </dsp:spPr>
      <dsp:style>
        <a:lnRef idx="0">
          <a:scrgbClr r="0" g="0" b="0"/>
        </a:lnRef>
        <a:fillRef idx="0">
          <a:scrgbClr r="0" g="0" b="0"/>
        </a:fillRef>
        <a:effectRef idx="0">
          <a:scrgbClr r="0" g="0" b="0"/>
        </a:effectRef>
        <a:fontRef idx="minor"/>
      </dsp:style>
    </dsp:sp>
    <dsp:sp modelId="{8FCF4C5F-C0BA-5A41-8748-E10A3462F717}">
      <dsp:nvSpPr>
        <dsp:cNvPr id="0" name=""/>
        <dsp:cNvSpPr/>
      </dsp:nvSpPr>
      <dsp:spPr>
        <a:xfrm>
          <a:off x="6317070" y="3264833"/>
          <a:ext cx="2115766" cy="1480967"/>
        </a:xfrm>
        <a:prstGeom prst="roundRect">
          <a:avLst>
            <a:gd name="adj" fmla="val 166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C4 Chooses what </a:t>
          </a:r>
          <a:r>
            <a:rPr lang="en-US" sz="2000" kern="1200" dirty="0" err="1" smtClean="0"/>
            <a:t>programmes</a:t>
          </a:r>
          <a:r>
            <a:rPr lang="en-US" sz="2000" kern="1200" dirty="0" smtClean="0"/>
            <a:t> to put the Audi ad into</a:t>
          </a:r>
          <a:endParaRPr lang="en-US" sz="2000" kern="1200" dirty="0"/>
        </a:p>
      </dsp:txBody>
      <dsp:txXfrm>
        <a:off x="6389378" y="3337141"/>
        <a:ext cx="1971150" cy="133635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F4879-3966-A146-8CBF-168DC894AEFC}" type="datetimeFigureOut">
              <a:rPr lang="en-US" smtClean="0"/>
              <a:t>4/21/18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6DD404-329B-4541-BACE-D6A1E5B0FF49}" type="slidenum">
              <a:rPr lang="en-US" smtClean="0"/>
              <a:t>‹#›</a:t>
            </a:fld>
            <a:endParaRPr lang="en-US"/>
          </a:p>
        </p:txBody>
      </p:sp>
    </p:spTree>
    <p:extLst>
      <p:ext uri="{BB962C8B-B14F-4D97-AF65-F5344CB8AC3E}">
        <p14:creationId xmlns:p14="http://schemas.microsoft.com/office/powerpoint/2010/main" val="1943644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importance of measuring. Contrast BARB system with self reported measures from the digital giants. Talk about the equipment,</a:t>
            </a:r>
            <a:r>
              <a:rPr lang="en-US" baseline="0" dirty="0" smtClean="0"/>
              <a:t> second by second, sound watermarking.</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a:t>
            </a:fld>
            <a:endParaRPr lang="en-US"/>
          </a:p>
        </p:txBody>
      </p:sp>
    </p:spTree>
    <p:extLst>
      <p:ext uri="{BB962C8B-B14F-4D97-AF65-F5344CB8AC3E}">
        <p14:creationId xmlns:p14="http://schemas.microsoft.com/office/powerpoint/2010/main" val="1149702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 the random effect</a:t>
            </a:r>
            <a:r>
              <a:rPr lang="en-US" baseline="0" dirty="0" smtClean="0"/>
              <a:t> is. Try very general wording.</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12</a:t>
            </a:fld>
            <a:endParaRPr lang="en-US"/>
          </a:p>
        </p:txBody>
      </p:sp>
    </p:spTree>
    <p:extLst>
      <p:ext uri="{BB962C8B-B14F-4D97-AF65-F5344CB8AC3E}">
        <p14:creationId xmlns:p14="http://schemas.microsoft.com/office/powerpoint/2010/main" val="115160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13</a:t>
            </a:fld>
            <a:endParaRPr lang="en-US"/>
          </a:p>
        </p:txBody>
      </p:sp>
    </p:spTree>
    <p:extLst>
      <p:ext uri="{BB962C8B-B14F-4D97-AF65-F5344CB8AC3E}">
        <p14:creationId xmlns:p14="http://schemas.microsoft.com/office/powerpoint/2010/main" val="105158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Specify</a:t>
            </a:r>
            <a:r>
              <a:rPr lang="en-US" baseline="0" dirty="0" smtClean="0"/>
              <a:t> that this data represents a single ‘Group’</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17</a:t>
            </a:fld>
            <a:endParaRPr lang="en-US"/>
          </a:p>
        </p:txBody>
      </p:sp>
    </p:spTree>
    <p:extLst>
      <p:ext uri="{BB962C8B-B14F-4D97-AF65-F5344CB8AC3E}">
        <p14:creationId xmlns:p14="http://schemas.microsoft.com/office/powerpoint/2010/main" val="2080978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why the yellow line is not near the data!</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18</a:t>
            </a:fld>
            <a:endParaRPr lang="en-US"/>
          </a:p>
        </p:txBody>
      </p:sp>
    </p:spTree>
    <p:extLst>
      <p:ext uri="{BB962C8B-B14F-4D97-AF65-F5344CB8AC3E}">
        <p14:creationId xmlns:p14="http://schemas.microsoft.com/office/powerpoint/2010/main" val="1165946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spike at the last episode bottom</a:t>
            </a:r>
            <a:r>
              <a:rPr lang="en-US" baseline="0" dirty="0" smtClean="0"/>
              <a:t> is for a repeat, the dip for the 3rd to last episode is for starting 30 mins later (at 21:30). Remind people to look at red crosses.</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21</a:t>
            </a:fld>
            <a:endParaRPr lang="en-US"/>
          </a:p>
        </p:txBody>
      </p:sp>
    </p:spTree>
    <p:extLst>
      <p:ext uri="{BB962C8B-B14F-4D97-AF65-F5344CB8AC3E}">
        <p14:creationId xmlns:p14="http://schemas.microsoft.com/office/powerpoint/2010/main" val="145128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Equation is</a:t>
            </a:r>
            <a:r>
              <a:rPr lang="en-US" baseline="0" dirty="0" smtClean="0"/>
              <a:t> in too much detail, try one with a w instead of lambda to the power </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22</a:t>
            </a:fld>
            <a:endParaRPr lang="en-US"/>
          </a:p>
        </p:txBody>
      </p:sp>
    </p:spTree>
    <p:extLst>
      <p:ext uri="{BB962C8B-B14F-4D97-AF65-F5344CB8AC3E}">
        <p14:creationId xmlns:p14="http://schemas.microsoft.com/office/powerpoint/2010/main" val="177953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 the KLD is a distance between distributions, try and clear this up make less abstract</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26</a:t>
            </a:fld>
            <a:endParaRPr lang="en-US"/>
          </a:p>
        </p:txBody>
      </p:sp>
    </p:spTree>
    <p:extLst>
      <p:ext uri="{BB962C8B-B14F-4D97-AF65-F5344CB8AC3E}">
        <p14:creationId xmlns:p14="http://schemas.microsoft.com/office/powerpoint/2010/main" val="67718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27</a:t>
            </a:fld>
            <a:endParaRPr lang="en-US"/>
          </a:p>
        </p:txBody>
      </p:sp>
    </p:spTree>
    <p:extLst>
      <p:ext uri="{BB962C8B-B14F-4D97-AF65-F5344CB8AC3E}">
        <p14:creationId xmlns:p14="http://schemas.microsoft.com/office/powerpoint/2010/main" val="874554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28</a:t>
            </a:fld>
            <a:endParaRPr lang="en-US"/>
          </a:p>
        </p:txBody>
      </p:sp>
    </p:spTree>
    <p:extLst>
      <p:ext uri="{BB962C8B-B14F-4D97-AF65-F5344CB8AC3E}">
        <p14:creationId xmlns:p14="http://schemas.microsoft.com/office/powerpoint/2010/main" val="1862405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29</a:t>
            </a:fld>
            <a:endParaRPr lang="en-US"/>
          </a:p>
        </p:txBody>
      </p:sp>
    </p:spTree>
    <p:extLst>
      <p:ext uri="{BB962C8B-B14F-4D97-AF65-F5344CB8AC3E}">
        <p14:creationId xmlns:p14="http://schemas.microsoft.com/office/powerpoint/2010/main" val="119227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Talk about the demographics, and the </a:t>
            </a:r>
            <a:r>
              <a:rPr lang="en-US" baseline="0" dirty="0" err="1" smtClean="0"/>
              <a:t>peoplemeter</a:t>
            </a:r>
            <a:r>
              <a:rPr lang="en-US" baseline="0" dirty="0" smtClean="0"/>
              <a:t> remote. </a:t>
            </a:r>
            <a:r>
              <a:rPr lang="en-US" dirty="0" smtClean="0"/>
              <a:t>Barring a </a:t>
            </a:r>
            <a:r>
              <a:rPr lang="en-US" b="0" dirty="0" smtClean="0"/>
              <a:t>severe mid-life crisis my</a:t>
            </a:r>
            <a:r>
              <a:rPr lang="en-US" baseline="0" dirty="0" smtClean="0"/>
              <a:t> dad is not </a:t>
            </a:r>
            <a:r>
              <a:rPr lang="en-US" baseline="0" dirty="0" err="1" smtClean="0"/>
              <a:t>gonna</a:t>
            </a:r>
            <a:r>
              <a:rPr lang="en-US" baseline="0" dirty="0" smtClean="0"/>
              <a:t> start ordering </a:t>
            </a:r>
            <a:r>
              <a:rPr lang="en-US" baseline="0" dirty="0" err="1" smtClean="0"/>
              <a:t>smirnoff</a:t>
            </a:r>
            <a:r>
              <a:rPr lang="en-US" baseline="0" dirty="0" smtClean="0"/>
              <a:t> ice down the local, and advertisers know this. The desire among advertisers to zero in on certain groups also drives the need for forecasting.</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a:t>
            </a:fld>
            <a:endParaRPr lang="en-US"/>
          </a:p>
        </p:txBody>
      </p:sp>
    </p:spTree>
    <p:extLst>
      <p:ext uri="{BB962C8B-B14F-4D97-AF65-F5344CB8AC3E}">
        <p14:creationId xmlns:p14="http://schemas.microsoft.com/office/powerpoint/2010/main" val="1279298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it into context</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31</a:t>
            </a:fld>
            <a:endParaRPr lang="en-US"/>
          </a:p>
        </p:txBody>
      </p:sp>
    </p:spTree>
    <p:extLst>
      <p:ext uri="{BB962C8B-B14F-4D97-AF65-F5344CB8AC3E}">
        <p14:creationId xmlns:p14="http://schemas.microsoft.com/office/powerpoint/2010/main" val="2029319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34</a:t>
            </a:fld>
            <a:endParaRPr lang="en-US"/>
          </a:p>
        </p:txBody>
      </p:sp>
    </p:spTree>
    <p:extLst>
      <p:ext uri="{BB962C8B-B14F-4D97-AF65-F5344CB8AC3E}">
        <p14:creationId xmlns:p14="http://schemas.microsoft.com/office/powerpoint/2010/main" val="1974895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a:t>
            </a:r>
            <a:r>
              <a:rPr lang="en-US" baseline="0" dirty="0" smtClean="0"/>
              <a:t> mixing properly, point out that its not zero everywhere</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35</a:t>
            </a:fld>
            <a:endParaRPr lang="en-US"/>
          </a:p>
        </p:txBody>
      </p:sp>
    </p:spTree>
    <p:extLst>
      <p:ext uri="{BB962C8B-B14F-4D97-AF65-F5344CB8AC3E}">
        <p14:creationId xmlns:p14="http://schemas.microsoft.com/office/powerpoint/2010/main" val="1933897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36</a:t>
            </a:fld>
            <a:endParaRPr lang="en-US"/>
          </a:p>
        </p:txBody>
      </p:sp>
    </p:spTree>
    <p:extLst>
      <p:ext uri="{BB962C8B-B14F-4D97-AF65-F5344CB8AC3E}">
        <p14:creationId xmlns:p14="http://schemas.microsoft.com/office/powerpoint/2010/main" val="1251881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37</a:t>
            </a:fld>
            <a:endParaRPr lang="en-US"/>
          </a:p>
        </p:txBody>
      </p:sp>
    </p:spTree>
    <p:extLst>
      <p:ext uri="{BB962C8B-B14F-4D97-AF65-F5344CB8AC3E}">
        <p14:creationId xmlns:p14="http://schemas.microsoft.com/office/powerpoint/2010/main" val="212702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a:t>
            </a:r>
            <a:r>
              <a:rPr lang="en-US" baseline="0" dirty="0" smtClean="0"/>
              <a:t> a fixed, pre-determined set of demographics that are traded. They show the age of the industry.</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4</a:t>
            </a:fld>
            <a:endParaRPr lang="en-US"/>
          </a:p>
        </p:txBody>
      </p:sp>
    </p:spTree>
    <p:extLst>
      <p:ext uri="{BB962C8B-B14F-4D97-AF65-F5344CB8AC3E}">
        <p14:creationId xmlns:p14="http://schemas.microsoft.com/office/powerpoint/2010/main" val="24638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maybe 0.4 for </a:t>
            </a:r>
            <a:r>
              <a:rPr lang="en-US" dirty="0" err="1" smtClean="0"/>
              <a:t>inbetweeners</a:t>
            </a:r>
            <a:r>
              <a:rPr lang="en-US" baseline="0" dirty="0" smtClean="0"/>
              <a:t> is OK, maybe it was at a less valuable time. </a:t>
            </a:r>
            <a:r>
              <a:rPr lang="en-US" dirty="0" smtClean="0"/>
              <a:t>At</a:t>
            </a:r>
            <a:r>
              <a:rPr lang="en-US" baseline="0" dirty="0" smtClean="0"/>
              <a:t> the end of the week we go back and look at the ratings. Turns out </a:t>
            </a:r>
            <a:r>
              <a:rPr lang="en-US" baseline="0" dirty="0" err="1" smtClean="0"/>
              <a:t>Inbetweeners</a:t>
            </a:r>
            <a:r>
              <a:rPr lang="en-US" baseline="0" dirty="0" smtClean="0"/>
              <a:t> rated 1.8 TVRs with young people, and we had an ad for selfie sticks that would have generated 90k of revenue. We </a:t>
            </a:r>
            <a:r>
              <a:rPr lang="en-US" baseline="0" dirty="0" err="1" smtClean="0"/>
              <a:t>realise</a:t>
            </a:r>
            <a:r>
              <a:rPr lang="en-US" baseline="0" dirty="0" smtClean="0"/>
              <a:t> we lost 70k that week. How we schedule our breaks has a big impact on how many TVRs we can sell.</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5</a:t>
            </a:fld>
            <a:endParaRPr lang="en-US"/>
          </a:p>
        </p:txBody>
      </p:sp>
    </p:spTree>
    <p:extLst>
      <p:ext uri="{BB962C8B-B14F-4D97-AF65-F5344CB8AC3E}">
        <p14:creationId xmlns:p14="http://schemas.microsoft.com/office/powerpoint/2010/main" val="9319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scatter the Young Ratings against the ABC1 Ratings for a small number of broadcasts. Each point represents an episode. We can see the density is multi-modal. The cluster in the bottom left probably represents day time broadcasts while the higher rating clusters probably broadcasts during the evening.</a:t>
            </a:r>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6</a:t>
            </a:fld>
            <a:endParaRPr lang="en-US"/>
          </a:p>
        </p:txBody>
      </p:sp>
    </p:spTree>
    <p:extLst>
      <p:ext uri="{BB962C8B-B14F-4D97-AF65-F5344CB8AC3E}">
        <p14:creationId xmlns:p14="http://schemas.microsoft.com/office/powerpoint/2010/main" val="52861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we layer on the line x=y. Near the line, it doesn’t really matter whether we place an ABC1 ad  or a young ad, but also the more ‘wastage’ we have. The most efficient broadcasts are those that skew strongly to one demographic. The further away from the line, the more we stand to lose by making the wrong decision. This shows that it is possible to lose a lot of money if we aren’t careful. Cluster in the top left is almost 10 times as valuable for ABC1s than </a:t>
            </a:r>
            <a:r>
              <a:rPr lang="en-US" baseline="0" dirty="0" err="1" smtClean="0"/>
              <a:t>youngs</a:t>
            </a:r>
            <a:r>
              <a:rPr lang="en-US" baseline="0" dirty="0" smtClean="0"/>
              <a:t>. Now we’ll layer on the shows and we’ll notice patterns.</a:t>
            </a:r>
            <a:endParaRPr lang="en-US" dirty="0" smtClean="0"/>
          </a:p>
          <a:p>
            <a:endParaRPr lang="en-US" dirty="0"/>
          </a:p>
        </p:txBody>
      </p:sp>
      <p:sp>
        <p:nvSpPr>
          <p:cNvPr id="4" name="Slide Number Placeholder 3"/>
          <p:cNvSpPr>
            <a:spLocks noGrp="1"/>
          </p:cNvSpPr>
          <p:nvPr>
            <p:ph type="sldNum" sz="quarter" idx="10"/>
          </p:nvPr>
        </p:nvSpPr>
        <p:spPr/>
        <p:txBody>
          <a:bodyPr/>
          <a:lstStyle/>
          <a:p>
            <a:fld id="{B26DD404-329B-4541-BACE-D6A1E5B0FF49}" type="slidenum">
              <a:rPr lang="en-US" smtClean="0"/>
              <a:t>7</a:t>
            </a:fld>
            <a:endParaRPr lang="en-US"/>
          </a:p>
        </p:txBody>
      </p:sp>
    </p:spTree>
    <p:extLst>
      <p:ext uri="{BB962C8B-B14F-4D97-AF65-F5344CB8AC3E}">
        <p14:creationId xmlns:p14="http://schemas.microsoft.com/office/powerpoint/2010/main" val="326524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FIX THE TYPO HERE </a:t>
            </a:r>
            <a:r>
              <a:rPr lang="mr-IN" sz="1400" dirty="0" smtClean="0"/>
              <a:t>–</a:t>
            </a:r>
            <a:r>
              <a:rPr lang="en-US" sz="1400" dirty="0" smtClean="0"/>
              <a:t> </a:t>
            </a:r>
            <a:r>
              <a:rPr lang="en-US" sz="1400" dirty="0" smtClean="0"/>
              <a:t>First</a:t>
            </a:r>
            <a:r>
              <a:rPr lang="en-US" sz="1400" baseline="0" dirty="0" smtClean="0"/>
              <a:t> thing we notice is that the ratings of different </a:t>
            </a:r>
            <a:r>
              <a:rPr lang="en-US" sz="1400" baseline="0" dirty="0" err="1" smtClean="0"/>
              <a:t>programmes</a:t>
            </a:r>
            <a:r>
              <a:rPr lang="en-US" sz="1400" baseline="0" dirty="0" smtClean="0"/>
              <a:t> are quite distinctly clustered. Surprisingly, young people just aren’t that into seeing an old husband and wife tour </a:t>
            </a:r>
            <a:r>
              <a:rPr lang="en-US" sz="1400" baseline="0" dirty="0" err="1" smtClean="0"/>
              <a:t>Britains</a:t>
            </a:r>
            <a:r>
              <a:rPr lang="en-US" sz="1400" baseline="0" dirty="0" smtClean="0"/>
              <a:t> canals. One born usually skews young, but not always, and Friday night feast does the same for ABC1s. The main takeaways are the money that can be wasted, and also the </a:t>
            </a:r>
            <a:r>
              <a:rPr lang="en-US" sz="1400" baseline="0" dirty="0" err="1" smtClean="0"/>
              <a:t>predictiveness</a:t>
            </a:r>
            <a:r>
              <a:rPr lang="en-US" sz="1400" baseline="0" dirty="0" smtClean="0"/>
              <a:t> of the </a:t>
            </a:r>
            <a:r>
              <a:rPr lang="en-US" sz="1400" baseline="0" dirty="0" err="1" smtClean="0"/>
              <a:t>programmes</a:t>
            </a:r>
            <a:r>
              <a:rPr lang="en-US" sz="1400" baseline="0" dirty="0" smtClean="0"/>
              <a:t> previous ratings. Ratings of an individual </a:t>
            </a:r>
            <a:r>
              <a:rPr lang="en-US" sz="1400" baseline="0" dirty="0" err="1" smtClean="0"/>
              <a:t>programme</a:t>
            </a:r>
            <a:r>
              <a:rPr lang="en-US" sz="1400" baseline="0" dirty="0" smtClean="0"/>
              <a:t> clearly tend to follow a stable pattern. Having examined some individual </a:t>
            </a:r>
            <a:r>
              <a:rPr lang="en-US" sz="1400" baseline="0" dirty="0" err="1" smtClean="0"/>
              <a:t>programme</a:t>
            </a:r>
            <a:r>
              <a:rPr lang="en-US" sz="1400" baseline="0" dirty="0" smtClean="0"/>
              <a:t> ratings, lets look at the more macro, periodic and seasonal </a:t>
            </a:r>
            <a:r>
              <a:rPr lang="en-US" sz="1400" baseline="0" dirty="0" err="1" smtClean="0"/>
              <a:t>charachteristics</a:t>
            </a:r>
            <a:r>
              <a:rPr lang="en-US" sz="1400" baseline="0" dirty="0" smtClean="0"/>
              <a:t> of the data.</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8</a:t>
            </a:fld>
            <a:endParaRPr lang="en-US"/>
          </a:p>
        </p:txBody>
      </p:sp>
    </p:spTree>
    <p:extLst>
      <p:ext uri="{BB962C8B-B14F-4D97-AF65-F5344CB8AC3E}">
        <p14:creationId xmlns:p14="http://schemas.microsoft.com/office/powerpoint/2010/main" val="1045456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Here</a:t>
            </a:r>
            <a:r>
              <a:rPr lang="en-US" sz="1400" baseline="0" dirty="0" smtClean="0"/>
              <a:t> we see the ratings during a pretty typical week. With low ratings during the night and in the morning and climbing towards a sharp peak at 8 or 9 pm. There are also differences between the days of the week, particularly the weekend as we would expect. Clearly any forecasting model needs to include variables for this. In fact we found gains when using day of week and time of day interactive terms. Noon on Saturday is very different to Noon on Friday!</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9</a:t>
            </a:fld>
            <a:endParaRPr lang="en-US"/>
          </a:p>
        </p:txBody>
      </p:sp>
    </p:spTree>
    <p:extLst>
      <p:ext uri="{BB962C8B-B14F-4D97-AF65-F5344CB8AC3E}">
        <p14:creationId xmlns:p14="http://schemas.microsoft.com/office/powerpoint/2010/main" val="2010106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When we look at a full</a:t>
            </a:r>
            <a:r>
              <a:rPr lang="en-US" sz="1400" baseline="0" dirty="0" smtClean="0"/>
              <a:t> year we see a peak in December/January and then a long slow decline into the summer, with a really noticeable drop in August during the school holidays when everyone is away, and the figures peaking around Christmas.</a:t>
            </a:r>
            <a:endParaRPr lang="en-US" sz="1400" dirty="0"/>
          </a:p>
        </p:txBody>
      </p:sp>
      <p:sp>
        <p:nvSpPr>
          <p:cNvPr id="4" name="Slide Number Placeholder 3"/>
          <p:cNvSpPr>
            <a:spLocks noGrp="1"/>
          </p:cNvSpPr>
          <p:nvPr>
            <p:ph type="sldNum" sz="quarter" idx="10"/>
          </p:nvPr>
        </p:nvSpPr>
        <p:spPr/>
        <p:txBody>
          <a:bodyPr/>
          <a:lstStyle/>
          <a:p>
            <a:fld id="{B26DD404-329B-4541-BACE-D6A1E5B0FF49}" type="slidenum">
              <a:rPr lang="en-US" smtClean="0"/>
              <a:t>10</a:t>
            </a:fld>
            <a:endParaRPr lang="en-US"/>
          </a:p>
        </p:txBody>
      </p:sp>
    </p:spTree>
    <p:extLst>
      <p:ext uri="{BB962C8B-B14F-4D97-AF65-F5344CB8AC3E}">
        <p14:creationId xmlns:p14="http://schemas.microsoft.com/office/powerpoint/2010/main" val="46081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24298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9960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01333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305C8D-97CB-0B4D-BBD9-FD964C020EA0}"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0111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305C8D-97CB-0B4D-BBD9-FD964C020EA0}"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454995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305C8D-97CB-0B4D-BBD9-FD964C020EA0}"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704794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305C8D-97CB-0B4D-BBD9-FD964C020EA0}" type="datetimeFigureOut">
              <a:rPr lang="en-US" smtClean="0"/>
              <a:t>4/21/18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2104814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305C8D-97CB-0B4D-BBD9-FD964C020EA0}" type="datetimeFigureOut">
              <a:rPr lang="en-US" smtClean="0"/>
              <a:t>4/21/18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2111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05C8D-97CB-0B4D-BBD9-FD964C020EA0}" type="datetimeFigureOut">
              <a:rPr lang="en-US" smtClean="0"/>
              <a:t>4/21/18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951010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305C8D-97CB-0B4D-BBD9-FD964C020EA0}"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704138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305C8D-97CB-0B4D-BBD9-FD964C020EA0}"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204257-48A6-D74D-8E4B-BECB2E785763}" type="slidenum">
              <a:rPr lang="en-US" smtClean="0"/>
              <a:t>‹#›</a:t>
            </a:fld>
            <a:endParaRPr lang="en-US"/>
          </a:p>
        </p:txBody>
      </p:sp>
    </p:spTree>
    <p:extLst>
      <p:ext uri="{BB962C8B-B14F-4D97-AF65-F5344CB8AC3E}">
        <p14:creationId xmlns:p14="http://schemas.microsoft.com/office/powerpoint/2010/main" val="18128071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305C8D-97CB-0B4D-BBD9-FD964C020EA0}" type="datetimeFigureOut">
              <a:rPr lang="en-US" smtClean="0"/>
              <a:t>4/21/18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04257-48A6-D74D-8E4B-BECB2E785763}" type="slidenum">
              <a:rPr lang="en-US" smtClean="0"/>
              <a:t>‹#›</a:t>
            </a:fld>
            <a:endParaRPr lang="en-US"/>
          </a:p>
        </p:txBody>
      </p:sp>
    </p:spTree>
    <p:extLst>
      <p:ext uri="{BB962C8B-B14F-4D97-AF65-F5344CB8AC3E}">
        <p14:creationId xmlns:p14="http://schemas.microsoft.com/office/powerpoint/2010/main" val="1032804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1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 Id="rId3"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31.tiff"/></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2.tiff"/><Relationship Id="rId5"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 Id="rId3" Type="http://schemas.openxmlformats.org/officeDocument/2006/relationships/image" Target="../media/image4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7.emf"/><Relationship Id="rId7" Type="http://schemas.openxmlformats.org/officeDocument/2006/relationships/image" Target="../media/image48.emf"/><Relationship Id="rId8" Type="http://schemas.openxmlformats.org/officeDocument/2006/relationships/image" Target="../media/image49.emf"/><Relationship Id="rId9" Type="http://schemas.openxmlformats.org/officeDocument/2006/relationships/image" Target="../media/image50.emf"/><Relationship Id="rId10" Type="http://schemas.openxmlformats.org/officeDocument/2006/relationships/image" Target="../media/image51.emf"/><Relationship Id="rId11" Type="http://schemas.openxmlformats.org/officeDocument/2006/relationships/image" Target="../media/image52.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 Id="rId3" Type="http://schemas.openxmlformats.org/officeDocument/2006/relationships/image" Target="../media/image56.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 Id="rId3" Type="http://schemas.openxmlformats.org/officeDocument/2006/relationships/image" Target="../media/image5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9.tiff"/></Relationships>
</file>

<file path=ppt/slides/_rels/slide35.xml.rels><?xml version="1.0" encoding="UTF-8" standalone="yes"?>
<Relationships xmlns="http://schemas.openxmlformats.org/package/2006/relationships"><Relationship Id="rId3" Type="http://schemas.openxmlformats.org/officeDocument/2006/relationships/image" Target="../media/image60.tiff"/><Relationship Id="rId4" Type="http://schemas.openxmlformats.org/officeDocument/2006/relationships/image" Target="../media/image61.tiff"/><Relationship Id="rId5" Type="http://schemas.openxmlformats.org/officeDocument/2006/relationships/image" Target="../media/image62.tiff"/><Relationship Id="rId6"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65.tiff"/><Relationship Id="rId5" Type="http://schemas.openxmlformats.org/officeDocument/2006/relationships/image" Target="../media/image66.tiff"/><Relationship Id="rId6" Type="http://schemas.openxmlformats.org/officeDocument/2006/relationships/image" Target="../media/image67.tiff"/><Relationship Id="rId7" Type="http://schemas.openxmlformats.org/officeDocument/2006/relationships/image" Target="../media/image68.tiff"/><Relationship Id="rId8" Type="http://schemas.openxmlformats.org/officeDocument/2006/relationships/image" Target="../media/image69.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 Id="rId3" Type="http://schemas.openxmlformats.org/officeDocument/2006/relationships/image" Target="../media/image7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6" name="Picture 5"/>
          <p:cNvPicPr>
            <a:picLocks noChangeAspect="1"/>
          </p:cNvPicPr>
          <p:nvPr/>
        </p:nvPicPr>
        <p:blipFill>
          <a:blip r:embed="rId2"/>
          <a:stretch>
            <a:fillRect/>
          </a:stretch>
        </p:blipFill>
        <p:spPr>
          <a:xfrm>
            <a:off x="-1955801" y="-1092199"/>
            <a:ext cx="15735301" cy="9080500"/>
          </a:xfrm>
          <a:prstGeom prst="rect">
            <a:avLst/>
          </a:prstGeom>
        </p:spPr>
      </p:pic>
      <p:sp>
        <p:nvSpPr>
          <p:cNvPr id="8" name="TextBox 7"/>
          <p:cNvSpPr txBox="1"/>
          <p:nvPr/>
        </p:nvSpPr>
        <p:spPr>
          <a:xfrm>
            <a:off x="5450814" y="5096639"/>
            <a:ext cx="6816738" cy="1323439"/>
          </a:xfrm>
          <a:prstGeom prst="rect">
            <a:avLst/>
          </a:prstGeom>
          <a:noFill/>
        </p:spPr>
        <p:txBody>
          <a:bodyPr wrap="none" rtlCol="0">
            <a:spAutoFit/>
          </a:bodyPr>
          <a:lstStyle/>
          <a:p>
            <a:r>
              <a:rPr lang="en-US" sz="2800" dirty="0" smtClean="0">
                <a:solidFill>
                  <a:schemeClr val="accent1">
                    <a:lumMod val="75000"/>
                  </a:schemeClr>
                </a:solidFill>
              </a:rPr>
              <a:t>Random Effects and Bayesian Forgetting for </a:t>
            </a:r>
          </a:p>
          <a:p>
            <a:r>
              <a:rPr lang="en-US" sz="2800" u="sng" dirty="0" smtClean="0">
                <a:solidFill>
                  <a:schemeClr val="accent1">
                    <a:lumMod val="75000"/>
                  </a:schemeClr>
                </a:solidFill>
              </a:rPr>
              <a:t>Forecasting Television </a:t>
            </a:r>
            <a:r>
              <a:rPr lang="en-US" sz="2800" u="sng" dirty="0" smtClean="0">
                <a:solidFill>
                  <a:schemeClr val="accent1">
                    <a:lumMod val="75000"/>
                  </a:schemeClr>
                </a:solidFill>
              </a:rPr>
              <a:t>Ratings at Channel 4     </a:t>
            </a:r>
            <a:endParaRPr lang="en-US" sz="2800" u="sng" dirty="0" smtClean="0">
              <a:solidFill>
                <a:schemeClr val="accent1">
                  <a:lumMod val="75000"/>
                </a:schemeClr>
              </a:solidFill>
            </a:endParaRPr>
          </a:p>
          <a:p>
            <a:r>
              <a:rPr lang="en-US" sz="2400" i="1" dirty="0" err="1" smtClean="0">
                <a:solidFill>
                  <a:schemeClr val="accent1">
                    <a:lumMod val="75000"/>
                  </a:schemeClr>
                </a:solidFill>
              </a:rPr>
              <a:t>Ruadhán</a:t>
            </a:r>
            <a:r>
              <a:rPr lang="en-US" sz="2400" i="1" dirty="0" smtClean="0">
                <a:solidFill>
                  <a:schemeClr val="accent1">
                    <a:lumMod val="75000"/>
                  </a:schemeClr>
                </a:solidFill>
              </a:rPr>
              <a:t> Stokes</a:t>
            </a:r>
            <a:endParaRPr lang="en-US" sz="2000" i="1" dirty="0">
              <a:solidFill>
                <a:srgbClr val="084184"/>
              </a:solidFill>
            </a:endParaRPr>
          </a:p>
        </p:txBody>
      </p:sp>
    </p:spTree>
    <p:extLst>
      <p:ext uri="{BB962C8B-B14F-4D97-AF65-F5344CB8AC3E}">
        <p14:creationId xmlns:p14="http://schemas.microsoft.com/office/powerpoint/2010/main" val="1643504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45322"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t>
            </a:r>
            <a:r>
              <a:rPr lang="en-US" dirty="0" smtClean="0">
                <a:solidFill>
                  <a:srgbClr val="084184"/>
                </a:solidFill>
              </a:rPr>
              <a:t>Yearly </a:t>
            </a:r>
            <a:r>
              <a:rPr lang="en-US" dirty="0" smtClean="0">
                <a:solidFill>
                  <a:srgbClr val="084184"/>
                </a:solidFill>
              </a:rPr>
              <a:t>Patterns in Time</a:t>
            </a:r>
            <a:endParaRPr lang="en-US" dirty="0">
              <a:solidFill>
                <a:srgbClr val="084184"/>
              </a:solidFill>
            </a:endParaRPr>
          </a:p>
        </p:txBody>
      </p:sp>
      <p:pic>
        <p:nvPicPr>
          <p:cNvPr id="4" name="Picture 3"/>
          <p:cNvPicPr>
            <a:picLocks noChangeAspect="1"/>
          </p:cNvPicPr>
          <p:nvPr/>
        </p:nvPicPr>
        <p:blipFill>
          <a:blip r:embed="rId3"/>
          <a:stretch>
            <a:fillRect/>
          </a:stretch>
        </p:blipFill>
        <p:spPr>
          <a:xfrm>
            <a:off x="1931504" y="1093787"/>
            <a:ext cx="7772400" cy="5448300"/>
          </a:xfrm>
          <a:prstGeom prst="rect">
            <a:avLst/>
          </a:prstGeom>
        </p:spPr>
      </p:pic>
      <p:pic>
        <p:nvPicPr>
          <p:cNvPr id="13" name="Picture 12"/>
          <p:cNvPicPr>
            <a:picLocks noChangeAspect="1"/>
          </p:cNvPicPr>
          <p:nvPr/>
        </p:nvPicPr>
        <p:blipFill>
          <a:blip r:embed="rId4"/>
          <a:stretch>
            <a:fillRect/>
          </a:stretch>
        </p:blipFill>
        <p:spPr>
          <a:xfrm>
            <a:off x="8205304" y="1236663"/>
            <a:ext cx="850824" cy="909637"/>
          </a:xfrm>
          <a:prstGeom prst="rect">
            <a:avLst/>
          </a:prstGeom>
        </p:spPr>
      </p:pic>
      <p:pic>
        <p:nvPicPr>
          <p:cNvPr id="14" name="Picture 13"/>
          <p:cNvPicPr>
            <a:picLocks noChangeAspect="1"/>
          </p:cNvPicPr>
          <p:nvPr/>
        </p:nvPicPr>
        <p:blipFill>
          <a:blip r:embed="rId5"/>
          <a:stretch>
            <a:fillRect/>
          </a:stretch>
        </p:blipFill>
        <p:spPr>
          <a:xfrm>
            <a:off x="6928954" y="5467352"/>
            <a:ext cx="995846" cy="562868"/>
          </a:xfrm>
          <a:prstGeom prst="rect">
            <a:avLst/>
          </a:prstGeom>
        </p:spPr>
      </p:pic>
      <p:pic>
        <p:nvPicPr>
          <p:cNvPr id="15" name="Picture 14"/>
          <p:cNvPicPr>
            <a:picLocks noChangeAspect="1"/>
          </p:cNvPicPr>
          <p:nvPr/>
        </p:nvPicPr>
        <p:blipFill>
          <a:blip r:embed="rId6"/>
          <a:stretch>
            <a:fillRect/>
          </a:stretch>
        </p:blipFill>
        <p:spPr>
          <a:xfrm rot="10800000" flipV="1">
            <a:off x="5817704" y="2589509"/>
            <a:ext cx="799745" cy="725192"/>
          </a:xfrm>
          <a:prstGeom prst="rect">
            <a:avLst/>
          </a:prstGeom>
        </p:spPr>
      </p:pic>
      <p:pic>
        <p:nvPicPr>
          <p:cNvPr id="16" name="Picture 15"/>
          <p:cNvPicPr>
            <a:picLocks noChangeAspect="1"/>
          </p:cNvPicPr>
          <p:nvPr/>
        </p:nvPicPr>
        <p:blipFill>
          <a:blip r:embed="rId7"/>
          <a:stretch>
            <a:fillRect/>
          </a:stretch>
        </p:blipFill>
        <p:spPr>
          <a:xfrm>
            <a:off x="2984500" y="1325563"/>
            <a:ext cx="812800" cy="812800"/>
          </a:xfrm>
          <a:prstGeom prst="rect">
            <a:avLst/>
          </a:prstGeom>
        </p:spPr>
      </p:pic>
    </p:spTree>
    <p:extLst>
      <p:ext uri="{BB962C8B-B14F-4D97-AF65-F5344CB8AC3E}">
        <p14:creationId xmlns:p14="http://schemas.microsoft.com/office/powerpoint/2010/main" val="124222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965200"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Modelling</a:t>
            </a:r>
            <a:endParaRPr lang="en-US" dirty="0">
              <a:solidFill>
                <a:srgbClr val="084184"/>
              </a:solidFill>
            </a:endParaRPr>
          </a:p>
        </p:txBody>
      </p:sp>
      <p:sp>
        <p:nvSpPr>
          <p:cNvPr id="6" name="Content Placeholder 2"/>
          <p:cNvSpPr>
            <a:spLocks noGrp="1"/>
          </p:cNvSpPr>
          <p:nvPr>
            <p:ph idx="1"/>
          </p:nvPr>
        </p:nvSpPr>
        <p:spPr>
          <a:xfrm>
            <a:off x="838200" y="1593850"/>
            <a:ext cx="10515600" cy="4870450"/>
          </a:xfrm>
        </p:spPr>
        <p:txBody>
          <a:bodyPr>
            <a:normAutofit/>
          </a:bodyPr>
          <a:lstStyle/>
          <a:p>
            <a:r>
              <a:rPr lang="en-US" sz="3600" dirty="0" smtClean="0">
                <a:solidFill>
                  <a:schemeClr val="accent1">
                    <a:lumMod val="75000"/>
                  </a:schemeClr>
                </a:solidFill>
              </a:rPr>
              <a:t>Clearly time covariates and past </a:t>
            </a:r>
            <a:r>
              <a:rPr lang="en-US" sz="3600" dirty="0" err="1" smtClean="0">
                <a:solidFill>
                  <a:schemeClr val="accent1">
                    <a:lumMod val="75000"/>
                  </a:schemeClr>
                </a:solidFill>
              </a:rPr>
              <a:t>programme</a:t>
            </a:r>
            <a:r>
              <a:rPr lang="en-US" sz="3600" dirty="0" smtClean="0">
                <a:solidFill>
                  <a:schemeClr val="accent1">
                    <a:lumMod val="75000"/>
                  </a:schemeClr>
                </a:solidFill>
              </a:rPr>
              <a:t> ratings are strongly predictive of the TVR.</a:t>
            </a:r>
            <a:r>
              <a:rPr lang="en-US" sz="3600" dirty="0" smtClean="0">
                <a:solidFill>
                  <a:schemeClr val="accent1">
                    <a:lumMod val="75000"/>
                  </a:schemeClr>
                </a:solidFill>
              </a:rPr>
              <a:t/>
            </a:r>
            <a:br>
              <a:rPr lang="en-US" sz="3600" dirty="0" smtClean="0">
                <a:solidFill>
                  <a:schemeClr val="accent1">
                    <a:lumMod val="75000"/>
                  </a:schemeClr>
                </a:solidFill>
              </a:rPr>
            </a:br>
            <a:endParaRPr lang="en-US" sz="3600" dirty="0" smtClean="0">
              <a:solidFill>
                <a:schemeClr val="accent1">
                  <a:lumMod val="75000"/>
                </a:schemeClr>
              </a:solidFill>
            </a:endParaRPr>
          </a:p>
          <a:p>
            <a:r>
              <a:rPr lang="en-US" sz="3600" dirty="0" smtClean="0">
                <a:solidFill>
                  <a:schemeClr val="accent1">
                    <a:lumMod val="75000"/>
                  </a:schemeClr>
                </a:solidFill>
              </a:rPr>
              <a:t>We also have other predictors such as Genre and Repeat Status.</a:t>
            </a:r>
            <a:r>
              <a:rPr lang="en-US" sz="3600" dirty="0" smtClean="0">
                <a:solidFill>
                  <a:schemeClr val="accent1">
                    <a:lumMod val="75000"/>
                  </a:schemeClr>
                </a:solidFill>
              </a:rPr>
              <a:t/>
            </a:r>
            <a:br>
              <a:rPr lang="en-US" sz="3600" dirty="0" smtClean="0">
                <a:solidFill>
                  <a:schemeClr val="accent1">
                    <a:lumMod val="75000"/>
                  </a:schemeClr>
                </a:solidFill>
              </a:rPr>
            </a:br>
            <a:endParaRPr lang="en-US" sz="3600" dirty="0" smtClean="0">
              <a:solidFill>
                <a:schemeClr val="accent1">
                  <a:lumMod val="75000"/>
                </a:schemeClr>
              </a:solidFill>
            </a:endParaRPr>
          </a:p>
          <a:p>
            <a:r>
              <a:rPr lang="en-US" sz="3600" dirty="0" smtClean="0">
                <a:solidFill>
                  <a:schemeClr val="accent1">
                    <a:lumMod val="75000"/>
                  </a:schemeClr>
                </a:solidFill>
              </a:rPr>
              <a:t>We must </a:t>
            </a:r>
            <a:r>
              <a:rPr lang="en-US" sz="3600" dirty="0" smtClean="0">
                <a:solidFill>
                  <a:schemeClr val="accent1">
                    <a:lumMod val="75000"/>
                  </a:schemeClr>
                </a:solidFill>
              </a:rPr>
              <a:t>also be able to make good ‘cold start’ predictions </a:t>
            </a:r>
            <a:r>
              <a:rPr lang="en-US" sz="3600" dirty="0" smtClean="0">
                <a:solidFill>
                  <a:schemeClr val="accent1">
                    <a:lumMod val="75000"/>
                  </a:schemeClr>
                </a:solidFill>
              </a:rPr>
              <a:t>for broadcasts of a new </a:t>
            </a:r>
            <a:r>
              <a:rPr lang="en-US" sz="3600" dirty="0" err="1" smtClean="0">
                <a:solidFill>
                  <a:schemeClr val="accent1">
                    <a:lumMod val="75000"/>
                  </a:schemeClr>
                </a:solidFill>
              </a:rPr>
              <a:t>programme</a:t>
            </a:r>
            <a:r>
              <a:rPr lang="en-US" sz="3600" dirty="0" smtClean="0">
                <a:solidFill>
                  <a:schemeClr val="accent1">
                    <a:lumMod val="75000"/>
                  </a:schemeClr>
                </a:solidFill>
              </a:rPr>
              <a:t>.</a:t>
            </a:r>
            <a:endParaRPr lang="en-US" sz="3600" dirty="0" smtClean="0">
              <a:solidFill>
                <a:schemeClr val="accent1">
                  <a:lumMod val="75000"/>
                </a:schemeClr>
              </a:solidFill>
            </a:endParaRPr>
          </a:p>
        </p:txBody>
      </p:sp>
    </p:spTree>
    <p:extLst>
      <p:ext uri="{BB962C8B-B14F-4D97-AF65-F5344CB8AC3E}">
        <p14:creationId xmlns:p14="http://schemas.microsoft.com/office/powerpoint/2010/main" val="1059822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Random Effects model</a:t>
            </a:r>
            <a:endParaRPr lang="en-US" dirty="0">
              <a:solidFill>
                <a:srgbClr val="084184"/>
              </a:solidFill>
            </a:endParaRPr>
          </a:p>
        </p:txBody>
      </p:sp>
      <p:sp>
        <p:nvSpPr>
          <p:cNvPr id="9" name="Content Placeholder 2"/>
          <p:cNvSpPr txBox="1">
            <a:spLocks/>
          </p:cNvSpPr>
          <p:nvPr/>
        </p:nvSpPr>
        <p:spPr>
          <a:xfrm>
            <a:off x="965200" y="1104900"/>
            <a:ext cx="10515600" cy="539502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rPr>
              <a:t>Rating is a linear combination of ‘fixed effects’ predictors X, (genre, day of year, day of week, time of day, duration, repeat status) with a </a:t>
            </a:r>
            <a:r>
              <a:rPr lang="en-US" dirty="0" err="1" smtClean="0">
                <a:solidFill>
                  <a:schemeClr val="accent1">
                    <a:lumMod val="75000"/>
                  </a:schemeClr>
                </a:solidFill>
              </a:rPr>
              <a:t>programme</a:t>
            </a:r>
            <a:r>
              <a:rPr lang="en-US" dirty="0" smtClean="0">
                <a:solidFill>
                  <a:schemeClr val="accent1">
                    <a:lumMod val="75000"/>
                  </a:schemeClr>
                </a:solidFill>
              </a:rPr>
              <a:t> specific ‘random effect’   .</a:t>
            </a: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smtClean="0">
              <a:solidFill>
                <a:schemeClr val="accent1">
                  <a:lumMod val="75000"/>
                </a:schemeClr>
              </a:solidFill>
            </a:endParaRPr>
          </a:p>
          <a:p>
            <a:r>
              <a:rPr lang="en-US" dirty="0" smtClean="0">
                <a:solidFill>
                  <a:schemeClr val="accent1">
                    <a:lumMod val="75000"/>
                  </a:schemeClr>
                </a:solidFill>
              </a:rPr>
              <a:t>Each  </a:t>
            </a:r>
            <a:r>
              <a:rPr lang="en-US" i="1" dirty="0" smtClean="0">
                <a:solidFill>
                  <a:schemeClr val="accent1">
                    <a:lumMod val="75000"/>
                  </a:schemeClr>
                </a:solidFill>
              </a:rPr>
              <a:t>  </a:t>
            </a:r>
            <a:r>
              <a:rPr lang="en-US" dirty="0" smtClean="0">
                <a:solidFill>
                  <a:schemeClr val="accent1">
                    <a:lumMod val="75000"/>
                  </a:schemeClr>
                </a:solidFill>
              </a:rPr>
              <a:t>is a broadcast and      is the set of broadcasts of </a:t>
            </a:r>
            <a:r>
              <a:rPr lang="en-US" dirty="0" err="1" smtClean="0">
                <a:solidFill>
                  <a:schemeClr val="accent1">
                    <a:lumMod val="75000"/>
                  </a:schemeClr>
                </a:solidFill>
              </a:rPr>
              <a:t>programme</a:t>
            </a:r>
            <a:r>
              <a:rPr lang="en-US" dirty="0" smtClean="0">
                <a:solidFill>
                  <a:schemeClr val="accent1">
                    <a:lumMod val="75000"/>
                  </a:schemeClr>
                </a:solidFill>
              </a:rPr>
              <a:t> </a:t>
            </a:r>
          </a:p>
          <a:p>
            <a:r>
              <a:rPr lang="en-US" dirty="0" smtClean="0">
                <a:solidFill>
                  <a:schemeClr val="accent1">
                    <a:lumMod val="75000"/>
                  </a:schemeClr>
                </a:solidFill>
              </a:rPr>
              <a:t>As we will see, the parameters          are not the same as for an ordinary least squares regression, resulting in the vector </a:t>
            </a:r>
            <a:endParaRPr lang="en-US" dirty="0">
              <a:solidFill>
                <a:schemeClr val="accent1">
                  <a:lumMod val="75000"/>
                </a:schemeClr>
              </a:solidFill>
            </a:endParaRPr>
          </a:p>
        </p:txBody>
      </p:sp>
      <p:pic>
        <p:nvPicPr>
          <p:cNvPr id="17" name="Picture 16"/>
          <p:cNvPicPr>
            <a:picLocks noChangeAspect="1"/>
          </p:cNvPicPr>
          <p:nvPr/>
        </p:nvPicPr>
        <p:blipFill>
          <a:blip r:embed="rId3"/>
          <a:stretch>
            <a:fillRect/>
          </a:stretch>
        </p:blipFill>
        <p:spPr>
          <a:xfrm>
            <a:off x="4483100" y="1788829"/>
            <a:ext cx="145193" cy="245012"/>
          </a:xfrm>
          <a:prstGeom prst="rect">
            <a:avLst/>
          </a:prstGeom>
        </p:spPr>
      </p:pic>
      <p:pic>
        <p:nvPicPr>
          <p:cNvPr id="19" name="Picture 18"/>
          <p:cNvPicPr>
            <a:picLocks noChangeAspect="1"/>
          </p:cNvPicPr>
          <p:nvPr/>
        </p:nvPicPr>
        <p:blipFill>
          <a:blip r:embed="rId4"/>
          <a:stretch>
            <a:fillRect/>
          </a:stretch>
        </p:blipFill>
        <p:spPr>
          <a:xfrm>
            <a:off x="3289300" y="3267097"/>
            <a:ext cx="5511800" cy="520700"/>
          </a:xfrm>
          <a:prstGeom prst="rect">
            <a:avLst/>
          </a:prstGeom>
        </p:spPr>
      </p:pic>
      <p:pic>
        <p:nvPicPr>
          <p:cNvPr id="21" name="Picture 20"/>
          <p:cNvPicPr>
            <a:picLocks noChangeAspect="1"/>
          </p:cNvPicPr>
          <p:nvPr/>
        </p:nvPicPr>
        <p:blipFill>
          <a:blip r:embed="rId5"/>
          <a:stretch>
            <a:fillRect/>
          </a:stretch>
        </p:blipFill>
        <p:spPr>
          <a:xfrm>
            <a:off x="3911600" y="2418015"/>
            <a:ext cx="4267200" cy="469900"/>
          </a:xfrm>
          <a:prstGeom prst="rect">
            <a:avLst/>
          </a:prstGeom>
        </p:spPr>
      </p:pic>
      <p:pic>
        <p:nvPicPr>
          <p:cNvPr id="22" name="Picture 21"/>
          <p:cNvPicPr>
            <a:picLocks noChangeAspect="1"/>
          </p:cNvPicPr>
          <p:nvPr/>
        </p:nvPicPr>
        <p:blipFill>
          <a:blip r:embed="rId6"/>
          <a:stretch>
            <a:fillRect/>
          </a:stretch>
        </p:blipFill>
        <p:spPr>
          <a:xfrm>
            <a:off x="3721100" y="4179335"/>
            <a:ext cx="4749800" cy="838200"/>
          </a:xfrm>
          <a:prstGeom prst="rect">
            <a:avLst/>
          </a:prstGeom>
        </p:spPr>
      </p:pic>
      <p:pic>
        <p:nvPicPr>
          <p:cNvPr id="23" name="Picture 22"/>
          <p:cNvPicPr>
            <a:picLocks noChangeAspect="1"/>
          </p:cNvPicPr>
          <p:nvPr/>
        </p:nvPicPr>
        <p:blipFill>
          <a:blip r:embed="rId7"/>
          <a:stretch>
            <a:fillRect/>
          </a:stretch>
        </p:blipFill>
        <p:spPr>
          <a:xfrm>
            <a:off x="1968500" y="5317959"/>
            <a:ext cx="117475" cy="266988"/>
          </a:xfrm>
          <a:prstGeom prst="rect">
            <a:avLst/>
          </a:prstGeom>
        </p:spPr>
      </p:pic>
      <p:pic>
        <p:nvPicPr>
          <p:cNvPr id="24" name="Picture 23"/>
          <p:cNvPicPr>
            <a:picLocks noChangeAspect="1"/>
          </p:cNvPicPr>
          <p:nvPr/>
        </p:nvPicPr>
        <p:blipFill>
          <a:blip r:embed="rId8"/>
          <a:stretch>
            <a:fillRect/>
          </a:stretch>
        </p:blipFill>
        <p:spPr>
          <a:xfrm>
            <a:off x="4742593" y="5356180"/>
            <a:ext cx="255906" cy="246063"/>
          </a:xfrm>
          <a:prstGeom prst="rect">
            <a:avLst/>
          </a:prstGeom>
        </p:spPr>
      </p:pic>
      <p:pic>
        <p:nvPicPr>
          <p:cNvPr id="25" name="Picture 24"/>
          <p:cNvPicPr>
            <a:picLocks noChangeAspect="1"/>
          </p:cNvPicPr>
          <p:nvPr/>
        </p:nvPicPr>
        <p:blipFill>
          <a:blip r:embed="rId9"/>
          <a:stretch>
            <a:fillRect/>
          </a:stretch>
        </p:blipFill>
        <p:spPr>
          <a:xfrm>
            <a:off x="10301287" y="5409966"/>
            <a:ext cx="190639" cy="228767"/>
          </a:xfrm>
          <a:prstGeom prst="rect">
            <a:avLst/>
          </a:prstGeom>
        </p:spPr>
      </p:pic>
      <p:pic>
        <p:nvPicPr>
          <p:cNvPr id="26" name="Picture 25"/>
          <p:cNvPicPr>
            <a:picLocks noChangeAspect="1"/>
          </p:cNvPicPr>
          <p:nvPr/>
        </p:nvPicPr>
        <p:blipFill>
          <a:blip r:embed="rId10"/>
          <a:stretch>
            <a:fillRect/>
          </a:stretch>
        </p:blipFill>
        <p:spPr>
          <a:xfrm>
            <a:off x="5456238" y="5800611"/>
            <a:ext cx="539965" cy="285864"/>
          </a:xfrm>
          <a:prstGeom prst="rect">
            <a:avLst/>
          </a:prstGeom>
        </p:spPr>
      </p:pic>
      <p:pic>
        <p:nvPicPr>
          <p:cNvPr id="27" name="Picture 26"/>
          <p:cNvPicPr>
            <a:picLocks noChangeAspect="1"/>
          </p:cNvPicPr>
          <p:nvPr/>
        </p:nvPicPr>
        <p:blipFill>
          <a:blip r:embed="rId11"/>
          <a:stretch>
            <a:fillRect/>
          </a:stretch>
        </p:blipFill>
        <p:spPr>
          <a:xfrm>
            <a:off x="7641431" y="6115050"/>
            <a:ext cx="607219" cy="257175"/>
          </a:xfrm>
          <a:prstGeom prst="rect">
            <a:avLst/>
          </a:prstGeom>
        </p:spPr>
      </p:pic>
    </p:spTree>
    <p:extLst>
      <p:ext uri="{BB962C8B-B14F-4D97-AF65-F5344CB8AC3E}">
        <p14:creationId xmlns:p14="http://schemas.microsoft.com/office/powerpoint/2010/main" val="1887441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OLS Vs. Random Effects, Toy Data</a:t>
            </a:r>
            <a:endParaRPr lang="en-US" dirty="0">
              <a:solidFill>
                <a:srgbClr val="084184"/>
              </a:solidFill>
            </a:endParaRPr>
          </a:p>
        </p:txBody>
      </p:sp>
      <p:pic>
        <p:nvPicPr>
          <p:cNvPr id="9" name="Picture 8"/>
          <p:cNvPicPr>
            <a:picLocks noChangeAspect="1"/>
          </p:cNvPicPr>
          <p:nvPr/>
        </p:nvPicPr>
        <p:blipFill>
          <a:blip r:embed="rId3"/>
          <a:stretch>
            <a:fillRect/>
          </a:stretch>
        </p:blipFill>
        <p:spPr>
          <a:xfrm>
            <a:off x="1016000" y="1209040"/>
            <a:ext cx="10160000" cy="5537200"/>
          </a:xfrm>
          <a:prstGeom prst="rect">
            <a:avLst/>
          </a:prstGeom>
        </p:spPr>
      </p:pic>
    </p:spTree>
    <p:extLst>
      <p:ext uri="{BB962C8B-B14F-4D97-AF65-F5344CB8AC3E}">
        <p14:creationId xmlns:p14="http://schemas.microsoft.com/office/powerpoint/2010/main" val="1363127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6138" y="1236472"/>
            <a:ext cx="11036300" cy="5537200"/>
          </a:xfrm>
          <a:prstGeom prst="rect">
            <a:avLst/>
          </a:prstGeom>
        </p:spPr>
      </p:pic>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773176" y="-8909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Ordinary Least Squares Fit, </a:t>
            </a:r>
            <a:endParaRPr lang="en-US" dirty="0">
              <a:solidFill>
                <a:srgbClr val="084184"/>
              </a:solidFill>
            </a:endParaRPr>
          </a:p>
        </p:txBody>
      </p:sp>
      <p:pic>
        <p:nvPicPr>
          <p:cNvPr id="9" name="Picture 8"/>
          <p:cNvPicPr>
            <a:picLocks noChangeAspect="1"/>
          </p:cNvPicPr>
          <p:nvPr/>
        </p:nvPicPr>
        <p:blipFill>
          <a:blip r:embed="rId3"/>
          <a:stretch>
            <a:fillRect/>
          </a:stretch>
        </p:blipFill>
        <p:spPr>
          <a:xfrm>
            <a:off x="7019639" y="350281"/>
            <a:ext cx="1054985" cy="446817"/>
          </a:xfrm>
          <a:prstGeom prst="rect">
            <a:avLst/>
          </a:prstGeom>
        </p:spPr>
      </p:pic>
    </p:spTree>
    <p:extLst>
      <p:ext uri="{BB962C8B-B14F-4D97-AF65-F5344CB8AC3E}">
        <p14:creationId xmlns:p14="http://schemas.microsoft.com/office/powerpoint/2010/main" val="185151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244348" y="1199896"/>
            <a:ext cx="12014200" cy="5537200"/>
          </a:xfrm>
          <a:prstGeom prst="rect">
            <a:avLst/>
          </a:prstGeom>
        </p:spPr>
      </p:pic>
      <p:sp>
        <p:nvSpPr>
          <p:cNvPr id="10" name="Title 1"/>
          <p:cNvSpPr txBox="1">
            <a:spLocks/>
          </p:cNvSpPr>
          <p:nvPr/>
        </p:nvSpPr>
        <p:spPr>
          <a:xfrm>
            <a:off x="773176" y="-8909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Random Effects Model, Fixed Effects Only;</a:t>
            </a:r>
            <a:endParaRPr lang="en-US" dirty="0">
              <a:solidFill>
                <a:srgbClr val="084184"/>
              </a:solidFill>
            </a:endParaRPr>
          </a:p>
        </p:txBody>
      </p:sp>
      <p:pic>
        <p:nvPicPr>
          <p:cNvPr id="11" name="Picture 10"/>
          <p:cNvPicPr>
            <a:picLocks noChangeAspect="1"/>
          </p:cNvPicPr>
          <p:nvPr/>
        </p:nvPicPr>
        <p:blipFill>
          <a:blip r:embed="rId3"/>
          <a:stretch>
            <a:fillRect/>
          </a:stretch>
        </p:blipFill>
        <p:spPr>
          <a:xfrm>
            <a:off x="10348672" y="322221"/>
            <a:ext cx="949993" cy="502938"/>
          </a:xfrm>
          <a:prstGeom prst="rect">
            <a:avLst/>
          </a:prstGeom>
        </p:spPr>
      </p:pic>
    </p:spTree>
    <p:extLst>
      <p:ext uri="{BB962C8B-B14F-4D97-AF65-F5344CB8AC3E}">
        <p14:creationId xmlns:p14="http://schemas.microsoft.com/office/powerpoint/2010/main" val="1215911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88010" y="1245616"/>
            <a:ext cx="11290300" cy="5537200"/>
          </a:xfrm>
          <a:prstGeom prst="rect">
            <a:avLst/>
          </a:prstGeom>
        </p:spPr>
      </p:pic>
      <p:sp>
        <p:nvSpPr>
          <p:cNvPr id="8" name="Title 1"/>
          <p:cNvSpPr txBox="1">
            <a:spLocks/>
          </p:cNvSpPr>
          <p:nvPr/>
        </p:nvSpPr>
        <p:spPr>
          <a:xfrm>
            <a:off x="588010" y="-79947"/>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Fixed and Random Effects; </a:t>
            </a:r>
            <a:endParaRPr lang="en-US" dirty="0">
              <a:solidFill>
                <a:srgbClr val="084184"/>
              </a:solidFill>
            </a:endParaRPr>
          </a:p>
        </p:txBody>
      </p:sp>
      <p:pic>
        <p:nvPicPr>
          <p:cNvPr id="9" name="Picture 8"/>
          <p:cNvPicPr>
            <a:picLocks noChangeAspect="1"/>
          </p:cNvPicPr>
          <p:nvPr/>
        </p:nvPicPr>
        <p:blipFill>
          <a:blip r:embed="rId3"/>
          <a:stretch>
            <a:fillRect/>
          </a:stretch>
        </p:blipFill>
        <p:spPr>
          <a:xfrm>
            <a:off x="6711442" y="347884"/>
            <a:ext cx="1841500" cy="469900"/>
          </a:xfrm>
          <a:prstGeom prst="rect">
            <a:avLst/>
          </a:prstGeom>
        </p:spPr>
      </p:pic>
    </p:spTree>
    <p:extLst>
      <p:ext uri="{BB962C8B-B14F-4D97-AF65-F5344CB8AC3E}">
        <p14:creationId xmlns:p14="http://schemas.microsoft.com/office/powerpoint/2010/main" val="11764746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524000" y="228600"/>
            <a:ext cx="9144000" cy="6400800"/>
          </a:xfrm>
          <a:prstGeom prst="rect">
            <a:avLst/>
          </a:prstGeom>
        </p:spPr>
      </p:pic>
      <p:pic>
        <p:nvPicPr>
          <p:cNvPr id="9" name="Picture 8"/>
          <p:cNvPicPr>
            <a:picLocks noChangeAspect="1"/>
          </p:cNvPicPr>
          <p:nvPr/>
        </p:nvPicPr>
        <p:blipFill>
          <a:blip r:embed="rId4"/>
          <a:stretch>
            <a:fillRect/>
          </a:stretch>
        </p:blipFill>
        <p:spPr>
          <a:xfrm>
            <a:off x="9886950" y="3346450"/>
            <a:ext cx="673100" cy="165100"/>
          </a:xfrm>
          <a:prstGeom prst="rect">
            <a:avLst/>
          </a:prstGeom>
        </p:spPr>
      </p:pic>
      <p:sp>
        <p:nvSpPr>
          <p:cNvPr id="10" name="Right Brace 9"/>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Tree>
    <p:extLst>
      <p:ext uri="{BB962C8B-B14F-4D97-AF65-F5344CB8AC3E}">
        <p14:creationId xmlns:p14="http://schemas.microsoft.com/office/powerpoint/2010/main" val="2052976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24000" y="228600"/>
            <a:ext cx="9144000" cy="6400800"/>
          </a:xfrm>
          <a:prstGeom prst="rect">
            <a:avLst/>
          </a:prstGeom>
        </p:spPr>
      </p:pic>
      <p:pic>
        <p:nvPicPr>
          <p:cNvPr id="6" name="Picture 5"/>
          <p:cNvPicPr>
            <a:picLocks noChangeAspect="1"/>
          </p:cNvPicPr>
          <p:nvPr/>
        </p:nvPicPr>
        <p:blipFill>
          <a:blip r:embed="rId4"/>
          <a:stretch>
            <a:fillRect/>
          </a:stretch>
        </p:blipFill>
        <p:spPr>
          <a:xfrm>
            <a:off x="9829800" y="3244850"/>
            <a:ext cx="1879600" cy="368300"/>
          </a:xfrm>
          <a:prstGeom prst="rect">
            <a:avLst/>
          </a:prstGeom>
        </p:spPr>
      </p:pic>
      <p:sp>
        <p:nvSpPr>
          <p:cNvPr id="7" name="Right Brace 6"/>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Tree>
    <p:extLst>
      <p:ext uri="{BB962C8B-B14F-4D97-AF65-F5344CB8AC3E}">
        <p14:creationId xmlns:p14="http://schemas.microsoft.com/office/powerpoint/2010/main" val="1136695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228600"/>
            <a:ext cx="9144000" cy="6400800"/>
          </a:xfrm>
          <a:prstGeom prst="rect">
            <a:avLst/>
          </a:prstGeom>
        </p:spPr>
      </p:pic>
      <p:pic>
        <p:nvPicPr>
          <p:cNvPr id="5" name="Picture 4"/>
          <p:cNvPicPr>
            <a:picLocks noChangeAspect="1"/>
          </p:cNvPicPr>
          <p:nvPr/>
        </p:nvPicPr>
        <p:blipFill>
          <a:blip r:embed="rId3"/>
          <a:stretch>
            <a:fillRect/>
          </a:stretch>
        </p:blipFill>
        <p:spPr>
          <a:xfrm>
            <a:off x="9842500" y="3143250"/>
            <a:ext cx="2349500" cy="571500"/>
          </a:xfrm>
          <a:prstGeom prst="rect">
            <a:avLst/>
          </a:prstGeom>
        </p:spPr>
      </p:pic>
      <p:sp>
        <p:nvSpPr>
          <p:cNvPr id="6" name="Right Brace 5"/>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9" name="TextBox 8"/>
          <p:cNvSpPr txBox="1"/>
          <p:nvPr/>
        </p:nvSpPr>
        <p:spPr>
          <a:xfrm>
            <a:off x="4801112" y="4533392"/>
            <a:ext cx="4562343" cy="646331"/>
          </a:xfrm>
          <a:prstGeom prst="rect">
            <a:avLst/>
          </a:prstGeom>
          <a:noFill/>
        </p:spPr>
        <p:txBody>
          <a:bodyPr wrap="square" rtlCol="0">
            <a:spAutoFit/>
          </a:bodyPr>
          <a:lstStyle/>
          <a:p>
            <a:r>
              <a:rPr lang="en-US" i="1" dirty="0" smtClean="0">
                <a:solidFill>
                  <a:schemeClr val="accent1">
                    <a:lumMod val="75000"/>
                  </a:schemeClr>
                </a:solidFill>
              </a:rPr>
              <a:t>In the training period, the model </a:t>
            </a:r>
            <a:r>
              <a:rPr lang="en-US" i="1" smtClean="0">
                <a:solidFill>
                  <a:schemeClr val="accent1">
                    <a:lumMod val="75000"/>
                  </a:schemeClr>
                </a:solidFill>
              </a:rPr>
              <a:t>is successfully </a:t>
            </a:r>
            <a:r>
              <a:rPr lang="en-US" i="1" dirty="0" smtClean="0">
                <a:solidFill>
                  <a:schemeClr val="accent1">
                    <a:lumMod val="75000"/>
                  </a:schemeClr>
                </a:solidFill>
              </a:rPr>
              <a:t>capturing the mean of the data. </a:t>
            </a:r>
            <a:endParaRPr lang="en-US" i="1" dirty="0">
              <a:solidFill>
                <a:schemeClr val="accent1">
                  <a:lumMod val="75000"/>
                </a:schemeClr>
              </a:solidFill>
            </a:endParaRPr>
          </a:p>
        </p:txBody>
      </p:sp>
    </p:spTree>
    <p:extLst>
      <p:ext uri="{BB962C8B-B14F-4D97-AF65-F5344CB8AC3E}">
        <p14:creationId xmlns:p14="http://schemas.microsoft.com/office/powerpoint/2010/main" val="243870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61502"/>
            <a:ext cx="10515600" cy="5264151"/>
          </a:xfrm>
        </p:spPr>
        <p:txBody>
          <a:bodyPr>
            <a:normAutofit/>
          </a:bodyPr>
          <a:lstStyle/>
          <a:p>
            <a:r>
              <a:rPr lang="en-US" sz="3200" dirty="0" smtClean="0">
                <a:solidFill>
                  <a:schemeClr val="accent1">
                    <a:lumMod val="75000"/>
                  </a:schemeClr>
                </a:solidFill>
              </a:rPr>
              <a:t>The TV Rating (TVR) is the currency of the TV ad market. 1 TVR represents 1% of viewing from a whole demographic.</a:t>
            </a:r>
          </a:p>
          <a:p>
            <a:endParaRPr lang="en-US" sz="3200" dirty="0" smtClean="0">
              <a:solidFill>
                <a:schemeClr val="accent1">
                  <a:lumMod val="75000"/>
                </a:schemeClr>
              </a:solidFill>
            </a:endParaRPr>
          </a:p>
          <a:p>
            <a:r>
              <a:rPr lang="en-US" sz="3200" dirty="0" smtClean="0">
                <a:solidFill>
                  <a:schemeClr val="accent1">
                    <a:lumMod val="75000"/>
                  </a:schemeClr>
                </a:solidFill>
              </a:rPr>
              <a:t>British Audience Research Board (BARB) is jointly funded by advertisers and broadcasters to be an independent body trusted with measuring TV viewership.</a:t>
            </a:r>
            <a:r>
              <a:rPr lang="en-US" dirty="0">
                <a:solidFill>
                  <a:schemeClr val="accent1">
                    <a:lumMod val="75000"/>
                  </a:schemeClr>
                </a:solidFill>
              </a:rPr>
              <a:t/>
            </a:r>
            <a:br>
              <a:rPr lang="en-US" dirty="0">
                <a:solidFill>
                  <a:schemeClr val="accent1">
                    <a:lumMod val="75000"/>
                  </a:schemeClr>
                </a:solidFill>
              </a:rPr>
            </a:br>
            <a:endParaRPr lang="en-US" dirty="0" smtClean="0">
              <a:solidFill>
                <a:schemeClr val="accent1">
                  <a:lumMod val="75000"/>
                </a:schemeClr>
              </a:solidFill>
            </a:endParaRPr>
          </a:p>
          <a:p>
            <a:r>
              <a:rPr lang="en-US" sz="3200" dirty="0" smtClean="0">
                <a:solidFill>
                  <a:schemeClr val="accent1">
                    <a:lumMod val="75000"/>
                  </a:schemeClr>
                </a:solidFill>
              </a:rPr>
              <a:t>BARB measurements are based on data collected from 5100 homes, chosen to be representative of the UK populace.</a:t>
            </a:r>
            <a:br>
              <a:rPr lang="en-US" sz="3200" dirty="0" smtClean="0">
                <a:solidFill>
                  <a:schemeClr val="accent1">
                    <a:lumMod val="75000"/>
                  </a:schemeClr>
                </a:solidFill>
              </a:rPr>
            </a:br>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&amp; The Ad Market</a:t>
            </a:r>
            <a:endParaRPr lang="en-US" dirty="0">
              <a:solidFill>
                <a:srgbClr val="084184"/>
              </a:solidFill>
            </a:endParaRPr>
          </a:p>
        </p:txBody>
      </p:sp>
    </p:spTree>
    <p:extLst>
      <p:ext uri="{BB962C8B-B14F-4D97-AF65-F5344CB8AC3E}">
        <p14:creationId xmlns:p14="http://schemas.microsoft.com/office/powerpoint/2010/main" val="2005055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842500" y="3143250"/>
            <a:ext cx="2349500" cy="571500"/>
          </a:xfrm>
          <a:prstGeom prst="rect">
            <a:avLst/>
          </a:prstGeom>
        </p:spPr>
      </p:pic>
      <p:pic>
        <p:nvPicPr>
          <p:cNvPr id="6" name="Picture 5"/>
          <p:cNvPicPr>
            <a:picLocks noChangeAspect="1"/>
          </p:cNvPicPr>
          <p:nvPr/>
        </p:nvPicPr>
        <p:blipFill>
          <a:blip r:embed="rId3"/>
          <a:stretch>
            <a:fillRect/>
          </a:stretch>
        </p:blipFill>
        <p:spPr>
          <a:xfrm>
            <a:off x="1524000" y="228600"/>
            <a:ext cx="9144000" cy="6400800"/>
          </a:xfrm>
          <a:prstGeom prst="rect">
            <a:avLst/>
          </a:prstGeom>
        </p:spPr>
      </p:pic>
      <p:sp>
        <p:nvSpPr>
          <p:cNvPr id="7" name="Right Brace 6"/>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9" name="Right Brace 8"/>
          <p:cNvSpPr/>
          <p:nvPr/>
        </p:nvSpPr>
        <p:spPr>
          <a:xfrm rot="16200000">
            <a:off x="6959600" y="-1803401"/>
            <a:ext cx="533400" cy="4978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rot="1256223">
            <a:off x="8918327" y="254723"/>
            <a:ext cx="1215141" cy="369332"/>
          </a:xfrm>
          <a:prstGeom prst="rect">
            <a:avLst/>
          </a:prstGeom>
          <a:noFill/>
        </p:spPr>
        <p:txBody>
          <a:bodyPr wrap="none" rtlCol="0">
            <a:spAutoFit/>
          </a:bodyPr>
          <a:lstStyle/>
          <a:p>
            <a:r>
              <a:rPr lang="en-US" dirty="0" smtClean="0"/>
              <a:t>Test Period</a:t>
            </a:r>
            <a:endParaRPr lang="en-US" dirty="0"/>
          </a:p>
        </p:txBody>
      </p:sp>
      <p:sp>
        <p:nvSpPr>
          <p:cNvPr id="12" name="TextBox 11"/>
          <p:cNvSpPr txBox="1"/>
          <p:nvPr/>
        </p:nvSpPr>
        <p:spPr>
          <a:xfrm>
            <a:off x="4801113" y="4533392"/>
            <a:ext cx="4419258" cy="646331"/>
          </a:xfrm>
          <a:prstGeom prst="rect">
            <a:avLst/>
          </a:prstGeom>
          <a:noFill/>
        </p:spPr>
        <p:txBody>
          <a:bodyPr wrap="square" rtlCol="0">
            <a:spAutoFit/>
          </a:bodyPr>
          <a:lstStyle/>
          <a:p>
            <a:r>
              <a:rPr lang="en-US" i="1" dirty="0" smtClean="0">
                <a:solidFill>
                  <a:schemeClr val="accent1">
                    <a:lumMod val="75000"/>
                  </a:schemeClr>
                </a:solidFill>
              </a:rPr>
              <a:t>However in the test period the popularity of the show appears to drop off.</a:t>
            </a:r>
            <a:endParaRPr lang="en-US" i="1" dirty="0">
              <a:solidFill>
                <a:schemeClr val="accent1">
                  <a:lumMod val="75000"/>
                </a:schemeClr>
              </a:solidFill>
            </a:endParaRPr>
          </a:p>
        </p:txBody>
      </p:sp>
    </p:spTree>
    <p:extLst>
      <p:ext uri="{BB962C8B-B14F-4D97-AF65-F5344CB8AC3E}">
        <p14:creationId xmlns:p14="http://schemas.microsoft.com/office/powerpoint/2010/main" val="597773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842500" y="3143250"/>
            <a:ext cx="2349500" cy="571500"/>
          </a:xfrm>
          <a:prstGeom prst="rect">
            <a:avLst/>
          </a:prstGeom>
        </p:spPr>
      </p:pic>
      <p:pic>
        <p:nvPicPr>
          <p:cNvPr id="6" name="Picture 5"/>
          <p:cNvPicPr>
            <a:picLocks noChangeAspect="1"/>
          </p:cNvPicPr>
          <p:nvPr/>
        </p:nvPicPr>
        <p:blipFill>
          <a:blip r:embed="rId4"/>
          <a:stretch>
            <a:fillRect/>
          </a:stretch>
        </p:blipFill>
        <p:spPr>
          <a:xfrm>
            <a:off x="1524000" y="228600"/>
            <a:ext cx="9144000" cy="6400800"/>
          </a:xfrm>
          <a:prstGeom prst="rect">
            <a:avLst/>
          </a:prstGeom>
        </p:spPr>
      </p:pic>
      <p:sp>
        <p:nvSpPr>
          <p:cNvPr id="9" name="Right Brace 8"/>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18" name="Right Brace 17"/>
          <p:cNvSpPr/>
          <p:nvPr/>
        </p:nvSpPr>
        <p:spPr>
          <a:xfrm rot="16200000">
            <a:off x="6959600" y="-1803401"/>
            <a:ext cx="533400" cy="4978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rot="1256223">
            <a:off x="8918327" y="254723"/>
            <a:ext cx="1215141" cy="369332"/>
          </a:xfrm>
          <a:prstGeom prst="rect">
            <a:avLst/>
          </a:prstGeom>
          <a:noFill/>
        </p:spPr>
        <p:txBody>
          <a:bodyPr wrap="none" rtlCol="0">
            <a:spAutoFit/>
          </a:bodyPr>
          <a:lstStyle/>
          <a:p>
            <a:r>
              <a:rPr lang="en-US" dirty="0" smtClean="0"/>
              <a:t>Test Period</a:t>
            </a:r>
            <a:endParaRPr lang="en-US" dirty="0"/>
          </a:p>
        </p:txBody>
      </p:sp>
      <p:sp>
        <p:nvSpPr>
          <p:cNvPr id="20" name="TextBox 19"/>
          <p:cNvSpPr txBox="1"/>
          <p:nvPr/>
        </p:nvSpPr>
        <p:spPr>
          <a:xfrm>
            <a:off x="4801113" y="4533392"/>
            <a:ext cx="4419258" cy="1200329"/>
          </a:xfrm>
          <a:prstGeom prst="rect">
            <a:avLst/>
          </a:prstGeom>
          <a:noFill/>
        </p:spPr>
        <p:txBody>
          <a:bodyPr wrap="square" rtlCol="0">
            <a:spAutoFit/>
          </a:bodyPr>
          <a:lstStyle/>
          <a:p>
            <a:r>
              <a:rPr lang="en-US" i="1" dirty="0" smtClean="0">
                <a:solidFill>
                  <a:schemeClr val="accent1">
                    <a:lumMod val="75000"/>
                  </a:schemeClr>
                </a:solidFill>
              </a:rPr>
              <a:t>The    parameter has effectively changed. Without a mechanism to deal with this, the model persists with what was learned at train time, resulting in systematic over-prediction.</a:t>
            </a:r>
            <a:endParaRPr lang="en-US" i="1" dirty="0">
              <a:solidFill>
                <a:schemeClr val="accent1">
                  <a:lumMod val="75000"/>
                </a:schemeClr>
              </a:solidFill>
            </a:endParaRPr>
          </a:p>
        </p:txBody>
      </p:sp>
      <p:pic>
        <p:nvPicPr>
          <p:cNvPr id="21" name="Picture 20"/>
          <p:cNvPicPr>
            <a:picLocks noChangeAspect="1"/>
          </p:cNvPicPr>
          <p:nvPr/>
        </p:nvPicPr>
        <p:blipFill>
          <a:blip r:embed="rId5"/>
          <a:stretch>
            <a:fillRect/>
          </a:stretch>
        </p:blipFill>
        <p:spPr>
          <a:xfrm>
            <a:off x="5262880" y="4618172"/>
            <a:ext cx="122936" cy="199771"/>
          </a:xfrm>
          <a:prstGeom prst="rect">
            <a:avLst/>
          </a:prstGeom>
        </p:spPr>
      </p:pic>
    </p:spTree>
    <p:extLst>
      <p:ext uri="{BB962C8B-B14F-4D97-AF65-F5344CB8AC3E}">
        <p14:creationId xmlns:p14="http://schemas.microsoft.com/office/powerpoint/2010/main" val="15042497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Recursive Least Squares for </a:t>
            </a:r>
            <a:r>
              <a:rPr lang="en-US" smtClean="0">
                <a:solidFill>
                  <a:srgbClr val="084184"/>
                </a:solidFill>
              </a:rPr>
              <a:t>Changing Parameters</a:t>
            </a:r>
            <a:endParaRPr lang="en-US" dirty="0">
              <a:solidFill>
                <a:srgbClr val="084184"/>
              </a:solidFill>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rPr>
              <a:t>Simple, efficient and intuitive algorithm for parameter tracking in certain models, e.g. the mean and variance of a normal distribution.</a:t>
            </a:r>
          </a:p>
          <a:p>
            <a:r>
              <a:rPr lang="en-US" dirty="0" smtClean="0">
                <a:solidFill>
                  <a:schemeClr val="accent1">
                    <a:lumMod val="75000"/>
                  </a:schemeClr>
                </a:solidFill>
              </a:rPr>
              <a:t>Core concept: Exponentially </a:t>
            </a:r>
            <a:r>
              <a:rPr lang="en-US" b="1" dirty="0" smtClean="0">
                <a:solidFill>
                  <a:schemeClr val="accent1">
                    <a:lumMod val="75000"/>
                  </a:schemeClr>
                </a:solidFill>
              </a:rPr>
              <a:t>down-weight old data </a:t>
            </a:r>
            <a:r>
              <a:rPr lang="en-US" dirty="0" smtClean="0">
                <a:solidFill>
                  <a:schemeClr val="accent1">
                    <a:lumMod val="75000"/>
                  </a:schemeClr>
                </a:solidFill>
              </a:rPr>
              <a:t>by a forgetting factor </a:t>
            </a:r>
            <a:r>
              <a:rPr lang="en-US" dirty="0" err="1" smtClean="0">
                <a:solidFill>
                  <a:schemeClr val="accent1">
                    <a:lumMod val="75000"/>
                  </a:schemeClr>
                </a:solidFill>
              </a:rPr>
              <a:t>λ</a:t>
            </a:r>
            <a:r>
              <a:rPr lang="en-US" dirty="0" smtClean="0">
                <a:solidFill>
                  <a:schemeClr val="accent1">
                    <a:lumMod val="75000"/>
                  </a:schemeClr>
                </a:solidFill>
              </a:rPr>
              <a:t>, where  0&lt; </a:t>
            </a:r>
            <a:r>
              <a:rPr lang="en-US" dirty="0" err="1" smtClean="0">
                <a:solidFill>
                  <a:schemeClr val="accent1">
                    <a:lumMod val="75000"/>
                  </a:schemeClr>
                </a:solidFill>
              </a:rPr>
              <a:t>λ</a:t>
            </a:r>
            <a:r>
              <a:rPr lang="en-US" dirty="0" smtClean="0">
                <a:solidFill>
                  <a:schemeClr val="accent1">
                    <a:lumMod val="75000"/>
                  </a:schemeClr>
                </a:solidFill>
              </a:rPr>
              <a:t>&lt;1</a:t>
            </a:r>
            <a:endParaRPr lang="en-US" b="1" dirty="0" smtClean="0">
              <a:solidFill>
                <a:schemeClr val="accent1">
                  <a:lumMod val="75000"/>
                </a:schemeClr>
              </a:solidFill>
            </a:endParaRP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a:solidFill>
                <a:schemeClr val="accent1">
                  <a:lumMod val="75000"/>
                </a:schemeClr>
              </a:solidFill>
            </a:endParaRPr>
          </a:p>
          <a:p>
            <a:r>
              <a:rPr lang="en-US" dirty="0" smtClean="0">
                <a:solidFill>
                  <a:schemeClr val="accent1">
                    <a:lumMod val="75000"/>
                  </a:schemeClr>
                </a:solidFill>
              </a:rPr>
              <a:t>Same results can be achieved by recursively counting and accumulating the data. This means we can easily do online learning.</a:t>
            </a:r>
          </a:p>
          <a:p>
            <a:endParaRPr lang="en-US" dirty="0">
              <a:solidFill>
                <a:schemeClr val="accent1">
                  <a:lumMod val="75000"/>
                </a:schemeClr>
              </a:solidFill>
            </a:endParaRPr>
          </a:p>
          <a:p>
            <a:endParaRPr lang="en-US" dirty="0" smtClean="0">
              <a:solidFill>
                <a:schemeClr val="accent1">
                  <a:lumMod val="75000"/>
                </a:schemeClr>
              </a:solidFill>
            </a:endParaRPr>
          </a:p>
          <a:p>
            <a:endParaRPr lang="en-US" dirty="0" smtClean="0">
              <a:solidFill>
                <a:schemeClr val="accent1">
                  <a:lumMod val="75000"/>
                </a:schemeClr>
              </a:solidFill>
            </a:endParaRPr>
          </a:p>
        </p:txBody>
      </p:sp>
      <p:pic>
        <p:nvPicPr>
          <p:cNvPr id="7" name="Picture 6"/>
          <p:cNvPicPr>
            <a:picLocks noChangeAspect="1"/>
          </p:cNvPicPr>
          <p:nvPr/>
        </p:nvPicPr>
        <p:blipFill>
          <a:blip r:embed="rId3"/>
          <a:stretch>
            <a:fillRect/>
          </a:stretch>
        </p:blipFill>
        <p:spPr>
          <a:xfrm>
            <a:off x="2768600" y="3032476"/>
            <a:ext cx="6654800" cy="1041400"/>
          </a:xfrm>
          <a:prstGeom prst="rect">
            <a:avLst/>
          </a:prstGeom>
        </p:spPr>
      </p:pic>
      <p:pic>
        <p:nvPicPr>
          <p:cNvPr id="8" name="Picture 7"/>
          <p:cNvPicPr>
            <a:picLocks noChangeAspect="1"/>
          </p:cNvPicPr>
          <p:nvPr/>
        </p:nvPicPr>
        <p:blipFill>
          <a:blip r:embed="rId4"/>
          <a:stretch>
            <a:fillRect/>
          </a:stretch>
        </p:blipFill>
        <p:spPr>
          <a:xfrm>
            <a:off x="857250" y="5552981"/>
            <a:ext cx="10477500" cy="558800"/>
          </a:xfrm>
          <a:prstGeom prst="rect">
            <a:avLst/>
          </a:prstGeom>
        </p:spPr>
      </p:pic>
    </p:spTree>
    <p:extLst>
      <p:ext uri="{BB962C8B-B14F-4D97-AF65-F5344CB8AC3E}">
        <p14:creationId xmlns:p14="http://schemas.microsoft.com/office/powerpoint/2010/main" val="1376772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8800" y="1189203"/>
            <a:ext cx="6621234" cy="4843551"/>
          </a:xfrm>
          <a:prstGeom prst="rect">
            <a:avLst/>
          </a:prstGeom>
        </p:spPr>
      </p:pic>
      <p:pic>
        <p:nvPicPr>
          <p:cNvPr id="5" name="Picture 4"/>
          <p:cNvPicPr>
            <a:picLocks noChangeAspect="1"/>
          </p:cNvPicPr>
          <p:nvPr/>
        </p:nvPicPr>
        <p:blipFill>
          <a:blip r:embed="rId3"/>
          <a:stretch>
            <a:fillRect/>
          </a:stretch>
        </p:blipFill>
        <p:spPr>
          <a:xfrm>
            <a:off x="4904740" y="6032754"/>
            <a:ext cx="2349500" cy="571500"/>
          </a:xfrm>
          <a:prstGeom prst="rect">
            <a:avLst/>
          </a:prstGeom>
        </p:spPr>
      </p:pic>
      <p:pic>
        <p:nvPicPr>
          <p:cNvPr id="7" name="Picture 6"/>
          <p:cNvPicPr>
            <a:picLocks noChangeAspect="1"/>
          </p:cNvPicPr>
          <p:nvPr/>
        </p:nvPicPr>
        <p:blipFill>
          <a:blip r:embed="rId4"/>
          <a:stretch>
            <a:fillRect/>
          </a:stretch>
        </p:blipFill>
        <p:spPr>
          <a:xfrm>
            <a:off x="-336551" y="1189203"/>
            <a:ext cx="6919359" cy="4843551"/>
          </a:xfrm>
          <a:prstGeom prst="rect">
            <a:avLst/>
          </a:prstGeom>
        </p:spPr>
      </p:pic>
      <p:sp>
        <p:nvSpPr>
          <p:cNvPr id="8" name="Rectangle 7"/>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Recursive Least Squares for Changing Parameters</a:t>
            </a:r>
            <a:endParaRPr lang="en-US" dirty="0">
              <a:solidFill>
                <a:srgbClr val="084184"/>
              </a:solidFill>
            </a:endParaRPr>
          </a:p>
        </p:txBody>
      </p:sp>
      <p:sp>
        <p:nvSpPr>
          <p:cNvPr id="10" name="TextBox 9"/>
          <p:cNvSpPr txBox="1"/>
          <p:nvPr/>
        </p:nvSpPr>
        <p:spPr>
          <a:xfrm>
            <a:off x="2119383" y="1384840"/>
            <a:ext cx="1988045" cy="369332"/>
          </a:xfrm>
          <a:prstGeom prst="rect">
            <a:avLst/>
          </a:prstGeom>
          <a:noFill/>
        </p:spPr>
        <p:txBody>
          <a:bodyPr wrap="none" rtlCol="0">
            <a:spAutoFit/>
          </a:bodyPr>
          <a:lstStyle/>
          <a:p>
            <a:r>
              <a:rPr lang="en-US" dirty="0" smtClean="0">
                <a:solidFill>
                  <a:schemeClr val="accent1">
                    <a:lumMod val="75000"/>
                  </a:schemeClr>
                </a:solidFill>
              </a:rPr>
              <a:t>No Online Learning</a:t>
            </a:r>
            <a:endParaRPr lang="en-US" dirty="0">
              <a:solidFill>
                <a:schemeClr val="accent1">
                  <a:lumMod val="75000"/>
                </a:schemeClr>
              </a:solidFill>
            </a:endParaRPr>
          </a:p>
        </p:txBody>
      </p:sp>
      <p:sp>
        <p:nvSpPr>
          <p:cNvPr id="11" name="TextBox 10"/>
          <p:cNvSpPr txBox="1"/>
          <p:nvPr/>
        </p:nvSpPr>
        <p:spPr>
          <a:xfrm>
            <a:off x="7955394" y="1343087"/>
            <a:ext cx="2042547" cy="369332"/>
          </a:xfrm>
          <a:prstGeom prst="rect">
            <a:avLst/>
          </a:prstGeom>
          <a:noFill/>
        </p:spPr>
        <p:txBody>
          <a:bodyPr wrap="none" rtlCol="0">
            <a:spAutoFit/>
          </a:bodyPr>
          <a:lstStyle/>
          <a:p>
            <a:r>
              <a:rPr lang="en-US" dirty="0" smtClean="0">
                <a:solidFill>
                  <a:schemeClr val="accent1">
                    <a:lumMod val="75000"/>
                  </a:schemeClr>
                </a:solidFill>
              </a:rPr>
              <a:t>Online RLS, </a:t>
            </a:r>
            <a:r>
              <a:rPr lang="en-US" dirty="0" err="1" smtClean="0">
                <a:solidFill>
                  <a:schemeClr val="accent1">
                    <a:lumMod val="75000"/>
                  </a:schemeClr>
                </a:solidFill>
              </a:rPr>
              <a:t>λ</a:t>
            </a:r>
            <a:r>
              <a:rPr lang="en-US" dirty="0" smtClean="0">
                <a:solidFill>
                  <a:schemeClr val="accent1">
                    <a:lumMod val="75000"/>
                  </a:schemeClr>
                </a:solidFill>
              </a:rPr>
              <a:t>=0.925</a:t>
            </a:r>
            <a:endParaRPr lang="en-US" dirty="0">
              <a:solidFill>
                <a:schemeClr val="accent1">
                  <a:lumMod val="75000"/>
                </a:schemeClr>
              </a:solidFill>
            </a:endParaRPr>
          </a:p>
        </p:txBody>
      </p:sp>
    </p:spTree>
    <p:extLst>
      <p:ext uri="{BB962C8B-B14F-4D97-AF65-F5344CB8AC3E}">
        <p14:creationId xmlns:p14="http://schemas.microsoft.com/office/powerpoint/2010/main" val="1085048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Bayesian Forgetting in Practice</a:t>
            </a:r>
            <a:endParaRPr lang="en-US" dirty="0">
              <a:solidFill>
                <a:srgbClr val="084184"/>
              </a:solidFill>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8" name="Content Placeholder 2"/>
          <p:cNvSpPr txBox="1">
            <a:spLocks/>
          </p:cNvSpPr>
          <p:nvPr/>
        </p:nvSpPr>
        <p:spPr>
          <a:xfrm>
            <a:off x="114300" y="1104901"/>
            <a:ext cx="12077700" cy="55474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solidFill>
                  <a:schemeClr val="accent1">
                    <a:lumMod val="75000"/>
                  </a:schemeClr>
                </a:solidFill>
              </a:rPr>
              <a:t>RLS algorithm recursively calculates statistics for maximum likelihood estimation of the mean of some normally distributed data.</a:t>
            </a:r>
          </a:p>
          <a:p>
            <a:r>
              <a:rPr lang="en-US" dirty="0" smtClean="0">
                <a:solidFill>
                  <a:schemeClr val="accent1">
                    <a:lumMod val="75000"/>
                  </a:schemeClr>
                </a:solidFill>
              </a:rPr>
              <a:t>We can do the same for </a:t>
            </a:r>
            <a:r>
              <a:rPr lang="en-US" dirty="0">
                <a:solidFill>
                  <a:schemeClr val="accent1">
                    <a:lumMod val="75000"/>
                  </a:schemeClr>
                </a:solidFill>
              </a:rPr>
              <a:t>f</a:t>
            </a:r>
            <a:r>
              <a:rPr lang="en-US" dirty="0" smtClean="0">
                <a:solidFill>
                  <a:schemeClr val="accent1">
                    <a:lumMod val="75000"/>
                  </a:schemeClr>
                </a:solidFill>
              </a:rPr>
              <a:t>ull posterior inference!</a:t>
            </a:r>
          </a:p>
          <a:p>
            <a:r>
              <a:rPr lang="en-US" dirty="0" smtClean="0">
                <a:solidFill>
                  <a:schemeClr val="accent1">
                    <a:lumMod val="75000"/>
                  </a:schemeClr>
                </a:solidFill>
              </a:rPr>
              <a:t>For n observations 		          the posterior can be fully defined in closed form as a function of the statistics:</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
            </a:r>
            <a:br>
              <a:rPr lang="en-US" dirty="0" smtClean="0">
                <a:solidFill>
                  <a:schemeClr val="accent1">
                    <a:lumMod val="75000"/>
                  </a:schemeClr>
                </a:solidFill>
              </a:rPr>
            </a:br>
            <a:endParaRPr lang="en-US" dirty="0" smtClean="0">
              <a:solidFill>
                <a:schemeClr val="accent1">
                  <a:lumMod val="75000"/>
                </a:schemeClr>
              </a:solidFill>
            </a:endParaRPr>
          </a:p>
          <a:p>
            <a:r>
              <a:rPr lang="en-US" dirty="0" smtClean="0">
                <a:solidFill>
                  <a:schemeClr val="accent1">
                    <a:lumMod val="75000"/>
                  </a:schemeClr>
                </a:solidFill>
              </a:rPr>
              <a:t>Which can recursively include the forgetting operator:</a:t>
            </a:r>
          </a:p>
          <a:p>
            <a:endParaRPr lang="en-US" dirty="0" smtClean="0">
              <a:solidFill>
                <a:schemeClr val="accent1">
                  <a:lumMod val="75000"/>
                </a:schemeClr>
              </a:solidFill>
            </a:endParaRPr>
          </a:p>
        </p:txBody>
      </p:sp>
      <p:pic>
        <p:nvPicPr>
          <p:cNvPr id="3" name="Picture 2"/>
          <p:cNvPicPr>
            <a:picLocks noChangeAspect="1"/>
          </p:cNvPicPr>
          <p:nvPr/>
        </p:nvPicPr>
        <p:blipFill>
          <a:blip r:embed="rId2"/>
          <a:stretch>
            <a:fillRect/>
          </a:stretch>
        </p:blipFill>
        <p:spPr>
          <a:xfrm>
            <a:off x="3242977" y="2561296"/>
            <a:ext cx="2246312" cy="366745"/>
          </a:xfrm>
          <a:prstGeom prst="rect">
            <a:avLst/>
          </a:prstGeom>
        </p:spPr>
      </p:pic>
      <p:pic>
        <p:nvPicPr>
          <p:cNvPr id="13" name="Picture 12"/>
          <p:cNvPicPr>
            <a:picLocks noChangeAspect="1"/>
          </p:cNvPicPr>
          <p:nvPr/>
        </p:nvPicPr>
        <p:blipFill>
          <a:blip r:embed="rId3"/>
          <a:stretch>
            <a:fillRect/>
          </a:stretch>
        </p:blipFill>
        <p:spPr>
          <a:xfrm>
            <a:off x="865981" y="3522650"/>
            <a:ext cx="10460038" cy="796868"/>
          </a:xfrm>
          <a:prstGeom prst="rect">
            <a:avLst/>
          </a:prstGeom>
        </p:spPr>
      </p:pic>
      <p:pic>
        <p:nvPicPr>
          <p:cNvPr id="14" name="Picture 13"/>
          <p:cNvPicPr>
            <a:picLocks noChangeAspect="1"/>
          </p:cNvPicPr>
          <p:nvPr/>
        </p:nvPicPr>
        <p:blipFill>
          <a:blip r:embed="rId4"/>
          <a:stretch>
            <a:fillRect/>
          </a:stretch>
        </p:blipFill>
        <p:spPr>
          <a:xfrm>
            <a:off x="397668" y="5332437"/>
            <a:ext cx="11083132" cy="930727"/>
          </a:xfrm>
          <a:prstGeom prst="rect">
            <a:avLst/>
          </a:prstGeom>
        </p:spPr>
      </p:pic>
    </p:spTree>
    <p:extLst>
      <p:ext uri="{BB962C8B-B14F-4D97-AF65-F5344CB8AC3E}">
        <p14:creationId xmlns:p14="http://schemas.microsoft.com/office/powerpoint/2010/main" val="424055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Bayesian Forgetting in Practice</a:t>
            </a:r>
            <a:endParaRPr lang="en-US" dirty="0">
              <a:solidFill>
                <a:srgbClr val="084184"/>
              </a:solidFill>
            </a:endParaRPr>
          </a:p>
        </p:txBody>
      </p:sp>
      <p:sp>
        <p:nvSpPr>
          <p:cNvPr id="6" name="Content Placeholder 2"/>
          <p:cNvSpPr txBox="1">
            <a:spLocks/>
          </p:cNvSpPr>
          <p:nvPr/>
        </p:nvSpPr>
        <p:spPr>
          <a:xfrm>
            <a:off x="965200" y="11049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sp>
        <p:nvSpPr>
          <p:cNvPr id="7" name="Content Placeholder 2"/>
          <p:cNvSpPr txBox="1">
            <a:spLocks/>
          </p:cNvSpPr>
          <p:nvPr/>
        </p:nvSpPr>
        <p:spPr>
          <a:xfrm>
            <a:off x="1117600" y="1257300"/>
            <a:ext cx="10515600" cy="5395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solidFill>
                <a:schemeClr val="accent1">
                  <a:lumMod val="75000"/>
                </a:schemeClr>
              </a:solidFill>
            </a:endParaRPr>
          </a:p>
        </p:txBody>
      </p:sp>
      <p:pic>
        <p:nvPicPr>
          <p:cNvPr id="13" name="Picture 12"/>
          <p:cNvPicPr>
            <a:picLocks noChangeAspect="1"/>
          </p:cNvPicPr>
          <p:nvPr/>
        </p:nvPicPr>
        <p:blipFill>
          <a:blip r:embed="rId2"/>
          <a:stretch>
            <a:fillRect/>
          </a:stretch>
        </p:blipFill>
        <p:spPr>
          <a:xfrm>
            <a:off x="342900" y="282310"/>
            <a:ext cx="9144000" cy="6400800"/>
          </a:xfrm>
          <a:prstGeom prst="rect">
            <a:avLst/>
          </a:prstGeom>
        </p:spPr>
      </p:pic>
      <p:pic>
        <p:nvPicPr>
          <p:cNvPr id="14" name="Picture 13"/>
          <p:cNvPicPr>
            <a:picLocks noChangeAspect="1"/>
          </p:cNvPicPr>
          <p:nvPr/>
        </p:nvPicPr>
        <p:blipFill>
          <a:blip r:embed="rId3"/>
          <a:stretch>
            <a:fillRect/>
          </a:stretch>
        </p:blipFill>
        <p:spPr>
          <a:xfrm>
            <a:off x="9083421" y="3218000"/>
            <a:ext cx="2794000" cy="1117600"/>
          </a:xfrm>
          <a:prstGeom prst="rect">
            <a:avLst/>
          </a:prstGeom>
        </p:spPr>
      </p:pic>
    </p:spTree>
    <p:extLst>
      <p:ext uri="{BB962C8B-B14F-4D97-AF65-F5344CB8AC3E}">
        <p14:creationId xmlns:p14="http://schemas.microsoft.com/office/powerpoint/2010/main" val="29773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74788"/>
            <a:ext cx="10515600" cy="4868862"/>
          </a:xfrm>
        </p:spPr>
        <p:txBody>
          <a:bodyPr/>
          <a:lstStyle/>
          <a:p>
            <a:r>
              <a:rPr lang="en-US" dirty="0" smtClean="0">
                <a:solidFill>
                  <a:schemeClr val="accent1">
                    <a:lumMod val="75000"/>
                  </a:schemeClr>
                </a:solidFill>
              </a:rPr>
              <a:t>Bayesian forgetting can be interpreted as a form of approximate inference.</a:t>
            </a:r>
            <a:br>
              <a:rPr lang="en-US" dirty="0" smtClean="0">
                <a:solidFill>
                  <a:schemeClr val="accent1">
                    <a:lumMod val="75000"/>
                  </a:schemeClr>
                </a:solidFill>
              </a:rPr>
            </a:br>
            <a:endParaRPr lang="en-US" dirty="0" smtClean="0">
              <a:solidFill>
                <a:schemeClr val="accent1">
                  <a:lumMod val="75000"/>
                </a:schemeClr>
              </a:solidFill>
            </a:endParaRPr>
          </a:p>
          <a:p>
            <a:r>
              <a:rPr lang="en-US" dirty="0" smtClean="0">
                <a:solidFill>
                  <a:schemeClr val="accent1">
                    <a:lumMod val="75000"/>
                  </a:schemeClr>
                </a:solidFill>
              </a:rPr>
              <a:t>Consider a </a:t>
            </a:r>
            <a:r>
              <a:rPr lang="en-US" i="1" dirty="0" smtClean="0">
                <a:solidFill>
                  <a:schemeClr val="accent1">
                    <a:lumMod val="75000"/>
                  </a:schemeClr>
                </a:solidFill>
              </a:rPr>
              <a:t>‘</a:t>
            </a:r>
            <a:r>
              <a:rPr lang="en-US" i="1" dirty="0">
                <a:solidFill>
                  <a:schemeClr val="accent1">
                    <a:lumMod val="75000"/>
                  </a:schemeClr>
                </a:solidFill>
              </a:rPr>
              <a:t>t</a:t>
            </a:r>
            <a:r>
              <a:rPr lang="en-US" i="1" dirty="0" smtClean="0">
                <a:solidFill>
                  <a:schemeClr val="accent1">
                    <a:lumMod val="75000"/>
                  </a:schemeClr>
                </a:solidFill>
              </a:rPr>
              <a:t>rue’ </a:t>
            </a:r>
            <a:r>
              <a:rPr lang="en-US" dirty="0" smtClean="0">
                <a:solidFill>
                  <a:schemeClr val="accent1">
                    <a:lumMod val="75000"/>
                  </a:schemeClr>
                </a:solidFill>
              </a:rPr>
              <a:t>Posterior that is a mixture of 2 distributions, one for the static case and one for the changing case, with mixing probabilities of </a:t>
            </a:r>
            <a:r>
              <a:rPr lang="en-US" dirty="0" err="1" smtClean="0">
                <a:solidFill>
                  <a:schemeClr val="accent1">
                    <a:lumMod val="75000"/>
                  </a:schemeClr>
                </a:solidFill>
              </a:rPr>
              <a:t>λ</a:t>
            </a:r>
            <a:r>
              <a:rPr lang="en-US" baseline="-25000" dirty="0" err="1" smtClean="0">
                <a:solidFill>
                  <a:schemeClr val="accent1">
                    <a:lumMod val="75000"/>
                  </a:schemeClr>
                </a:solidFill>
              </a:rPr>
              <a:t>static</a:t>
            </a:r>
            <a:r>
              <a:rPr lang="en-US" dirty="0" smtClean="0">
                <a:solidFill>
                  <a:schemeClr val="accent1">
                    <a:lumMod val="75000"/>
                  </a:schemeClr>
                </a:solidFill>
              </a:rPr>
              <a:t> and (1 </a:t>
            </a:r>
            <a:r>
              <a:rPr lang="mr-IN" dirty="0" smtClean="0">
                <a:solidFill>
                  <a:schemeClr val="accent1">
                    <a:lumMod val="75000"/>
                  </a:schemeClr>
                </a:solidFill>
              </a:rPr>
              <a:t>–</a:t>
            </a:r>
            <a:r>
              <a:rPr lang="en-US" dirty="0" smtClean="0">
                <a:solidFill>
                  <a:schemeClr val="accent1">
                    <a:lumMod val="75000"/>
                  </a:schemeClr>
                </a:solidFill>
              </a:rPr>
              <a:t> </a:t>
            </a:r>
            <a:r>
              <a:rPr lang="en-US" dirty="0" err="1" smtClean="0">
                <a:solidFill>
                  <a:schemeClr val="accent1">
                    <a:lumMod val="75000"/>
                  </a:schemeClr>
                </a:solidFill>
              </a:rPr>
              <a:t>λ</a:t>
            </a:r>
            <a:r>
              <a:rPr lang="en-US" baseline="-25000" dirty="0" err="1" smtClean="0">
                <a:solidFill>
                  <a:schemeClr val="accent1">
                    <a:lumMod val="75000"/>
                  </a:schemeClr>
                </a:solidFill>
              </a:rPr>
              <a:t>static</a:t>
            </a:r>
            <a:r>
              <a:rPr lang="en-US" dirty="0" smtClean="0">
                <a:solidFill>
                  <a:schemeClr val="accent1">
                    <a:lumMod val="75000"/>
                  </a:schemeClr>
                </a:solidFill>
              </a:rPr>
              <a:t>) respectively</a:t>
            </a:r>
            <a:br>
              <a:rPr lang="en-US" dirty="0" smtClean="0">
                <a:solidFill>
                  <a:schemeClr val="accent1">
                    <a:lumMod val="75000"/>
                  </a:schemeClr>
                </a:solidFill>
              </a:rPr>
            </a:br>
            <a:endParaRPr lang="en-US" dirty="0" smtClean="0">
              <a:solidFill>
                <a:schemeClr val="accent1">
                  <a:lumMod val="75000"/>
                </a:schemeClr>
              </a:solidFill>
            </a:endParaRPr>
          </a:p>
          <a:p>
            <a:r>
              <a:rPr lang="en-US" dirty="0" smtClean="0">
                <a:solidFill>
                  <a:schemeClr val="accent1">
                    <a:lumMod val="75000"/>
                  </a:schemeClr>
                </a:solidFill>
              </a:rPr>
              <a:t>As is typical in approximate inference, forgetting seeks a simpler distribution (e.g. one with a single component) that has the minimum expected </a:t>
            </a:r>
            <a:r>
              <a:rPr lang="en-US" dirty="0" err="1" smtClean="0">
                <a:solidFill>
                  <a:schemeClr val="accent1">
                    <a:lumMod val="75000"/>
                  </a:schemeClr>
                </a:solidFill>
              </a:rPr>
              <a:t>Kullback</a:t>
            </a:r>
            <a:r>
              <a:rPr lang="en-US" dirty="0" err="1">
                <a:solidFill>
                  <a:schemeClr val="accent1">
                    <a:lumMod val="75000"/>
                  </a:schemeClr>
                </a:solidFill>
              </a:rPr>
              <a:t>-</a:t>
            </a:r>
            <a:r>
              <a:rPr lang="en-US" dirty="0" err="1" smtClean="0">
                <a:solidFill>
                  <a:schemeClr val="accent1">
                    <a:lumMod val="75000"/>
                  </a:schemeClr>
                </a:solidFill>
              </a:rPr>
              <a:t>Leibler</a:t>
            </a:r>
            <a:r>
              <a:rPr lang="en-US" dirty="0" smtClean="0">
                <a:solidFill>
                  <a:schemeClr val="accent1">
                    <a:lumMod val="75000"/>
                  </a:schemeClr>
                </a:solidFill>
              </a:rPr>
              <a:t> divergence to the </a:t>
            </a:r>
            <a:r>
              <a:rPr lang="en-US" i="1" dirty="0" smtClean="0">
                <a:solidFill>
                  <a:schemeClr val="accent1">
                    <a:lumMod val="75000"/>
                  </a:schemeClr>
                </a:solidFill>
              </a:rPr>
              <a:t>‘true’ </a:t>
            </a:r>
            <a:r>
              <a:rPr lang="en-US" dirty="0" smtClean="0">
                <a:solidFill>
                  <a:schemeClr val="accent1">
                    <a:lumMod val="75000"/>
                  </a:schemeClr>
                </a:solidFill>
              </a:rPr>
              <a:t>distribution.</a:t>
            </a:r>
          </a:p>
          <a:p>
            <a:endParaRPr lang="en-US" dirty="0">
              <a:solidFill>
                <a:schemeClr val="accent1">
                  <a:lumMod val="75000"/>
                </a:schemeClr>
              </a:solidFill>
            </a:endParaRPr>
          </a:p>
        </p:txBody>
      </p:sp>
      <p:sp>
        <p:nvSpPr>
          <p:cNvPr id="5" name="Rectangle 4"/>
          <p:cNvSpPr/>
          <p:nvPr/>
        </p:nvSpPr>
        <p:spPr>
          <a:xfrm>
            <a:off x="0" y="149225"/>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107951"/>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as approximate inference</a:t>
            </a:r>
            <a:endParaRPr lang="en-US" dirty="0">
              <a:solidFill>
                <a:srgbClr val="084184"/>
              </a:solidFill>
            </a:endParaRPr>
          </a:p>
        </p:txBody>
      </p:sp>
    </p:spTree>
    <p:extLst>
      <p:ext uri="{BB962C8B-B14F-4D97-AF65-F5344CB8AC3E}">
        <p14:creationId xmlns:p14="http://schemas.microsoft.com/office/powerpoint/2010/main" val="1430012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as approximate inference</a:t>
            </a:r>
            <a:endParaRPr lang="en-US" dirty="0">
              <a:solidFill>
                <a:srgbClr val="084184"/>
              </a:solidFill>
            </a:endParaRPr>
          </a:p>
        </p:txBody>
      </p:sp>
      <p:pic>
        <p:nvPicPr>
          <p:cNvPr id="18" name="Picture 17"/>
          <p:cNvPicPr>
            <a:picLocks noChangeAspect="1"/>
          </p:cNvPicPr>
          <p:nvPr/>
        </p:nvPicPr>
        <p:blipFill>
          <a:blip r:embed="rId3"/>
          <a:stretch>
            <a:fillRect/>
          </a:stretch>
        </p:blipFill>
        <p:spPr>
          <a:xfrm>
            <a:off x="173831" y="901700"/>
            <a:ext cx="11844338" cy="5956300"/>
          </a:xfrm>
          <a:prstGeom prst="rect">
            <a:avLst/>
          </a:prstGeom>
        </p:spPr>
      </p:pic>
      <p:pic>
        <p:nvPicPr>
          <p:cNvPr id="20" name="Picture 19"/>
          <p:cNvPicPr>
            <a:picLocks noChangeAspect="1"/>
          </p:cNvPicPr>
          <p:nvPr/>
        </p:nvPicPr>
        <p:blipFill>
          <a:blip r:embed="rId4"/>
          <a:stretch>
            <a:fillRect/>
          </a:stretch>
        </p:blipFill>
        <p:spPr>
          <a:xfrm>
            <a:off x="688023" y="1404537"/>
            <a:ext cx="6984366" cy="546969"/>
          </a:xfrm>
          <a:prstGeom prst="rect">
            <a:avLst/>
          </a:prstGeom>
        </p:spPr>
      </p:pic>
      <p:pic>
        <p:nvPicPr>
          <p:cNvPr id="21" name="Picture 20"/>
          <p:cNvPicPr>
            <a:picLocks noChangeAspect="1"/>
          </p:cNvPicPr>
          <p:nvPr/>
        </p:nvPicPr>
        <p:blipFill>
          <a:blip r:embed="rId5"/>
          <a:stretch>
            <a:fillRect/>
          </a:stretch>
        </p:blipFill>
        <p:spPr>
          <a:xfrm>
            <a:off x="588010" y="2197275"/>
            <a:ext cx="7255828" cy="668466"/>
          </a:xfrm>
          <a:prstGeom prst="rect">
            <a:avLst/>
          </a:prstGeom>
        </p:spPr>
      </p:pic>
      <p:pic>
        <p:nvPicPr>
          <p:cNvPr id="22" name="Picture 21"/>
          <p:cNvPicPr>
            <a:picLocks noChangeAspect="1"/>
          </p:cNvPicPr>
          <p:nvPr/>
        </p:nvPicPr>
        <p:blipFill>
          <a:blip r:embed="rId6"/>
          <a:stretch>
            <a:fillRect/>
          </a:stretch>
        </p:blipFill>
        <p:spPr>
          <a:xfrm>
            <a:off x="588010" y="3111510"/>
            <a:ext cx="5092700" cy="660400"/>
          </a:xfrm>
          <a:prstGeom prst="rect">
            <a:avLst/>
          </a:prstGeom>
        </p:spPr>
      </p:pic>
    </p:spTree>
    <p:extLst>
      <p:ext uri="{BB962C8B-B14F-4D97-AF65-F5344CB8AC3E}">
        <p14:creationId xmlns:p14="http://schemas.microsoft.com/office/powerpoint/2010/main" val="554323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as approximate inference</a:t>
            </a:r>
            <a:endParaRPr lang="en-US" dirty="0">
              <a:solidFill>
                <a:srgbClr val="084184"/>
              </a:solidFill>
            </a:endParaRPr>
          </a:p>
        </p:txBody>
      </p:sp>
      <p:pic>
        <p:nvPicPr>
          <p:cNvPr id="2" name="Picture 1"/>
          <p:cNvPicPr>
            <a:picLocks noChangeAspect="1"/>
          </p:cNvPicPr>
          <p:nvPr/>
        </p:nvPicPr>
        <p:blipFill>
          <a:blip r:embed="rId3"/>
          <a:stretch>
            <a:fillRect/>
          </a:stretch>
        </p:blipFill>
        <p:spPr>
          <a:xfrm>
            <a:off x="157163" y="901700"/>
            <a:ext cx="11894629" cy="5956300"/>
          </a:xfrm>
          <a:prstGeom prst="rect">
            <a:avLst/>
          </a:prstGeom>
        </p:spPr>
      </p:pic>
      <p:pic>
        <p:nvPicPr>
          <p:cNvPr id="9" name="Picture 8"/>
          <p:cNvPicPr>
            <a:picLocks noChangeAspect="1"/>
          </p:cNvPicPr>
          <p:nvPr/>
        </p:nvPicPr>
        <p:blipFill>
          <a:blip r:embed="rId4"/>
          <a:stretch>
            <a:fillRect/>
          </a:stretch>
        </p:blipFill>
        <p:spPr>
          <a:xfrm>
            <a:off x="688023" y="1404537"/>
            <a:ext cx="6984366" cy="546969"/>
          </a:xfrm>
          <a:prstGeom prst="rect">
            <a:avLst/>
          </a:prstGeom>
        </p:spPr>
      </p:pic>
      <p:pic>
        <p:nvPicPr>
          <p:cNvPr id="10" name="Picture 9"/>
          <p:cNvPicPr>
            <a:picLocks noChangeAspect="1"/>
          </p:cNvPicPr>
          <p:nvPr/>
        </p:nvPicPr>
        <p:blipFill>
          <a:blip r:embed="rId5"/>
          <a:stretch>
            <a:fillRect/>
          </a:stretch>
        </p:blipFill>
        <p:spPr>
          <a:xfrm>
            <a:off x="588010" y="2197275"/>
            <a:ext cx="7255828" cy="668466"/>
          </a:xfrm>
          <a:prstGeom prst="rect">
            <a:avLst/>
          </a:prstGeom>
        </p:spPr>
      </p:pic>
      <p:pic>
        <p:nvPicPr>
          <p:cNvPr id="11" name="Picture 10"/>
          <p:cNvPicPr>
            <a:picLocks noChangeAspect="1"/>
          </p:cNvPicPr>
          <p:nvPr/>
        </p:nvPicPr>
        <p:blipFill>
          <a:blip r:embed="rId6"/>
          <a:stretch>
            <a:fillRect/>
          </a:stretch>
        </p:blipFill>
        <p:spPr>
          <a:xfrm>
            <a:off x="588010" y="3111510"/>
            <a:ext cx="5092700" cy="660400"/>
          </a:xfrm>
          <a:prstGeom prst="rect">
            <a:avLst/>
          </a:prstGeom>
        </p:spPr>
      </p:pic>
    </p:spTree>
    <p:extLst>
      <p:ext uri="{BB962C8B-B14F-4D97-AF65-F5344CB8AC3E}">
        <p14:creationId xmlns:p14="http://schemas.microsoft.com/office/powerpoint/2010/main" val="474660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as approximate inference</a:t>
            </a:r>
            <a:endParaRPr lang="en-US" dirty="0">
              <a:solidFill>
                <a:srgbClr val="084184"/>
              </a:solidFill>
            </a:endParaRPr>
          </a:p>
        </p:txBody>
      </p:sp>
      <p:pic>
        <p:nvPicPr>
          <p:cNvPr id="9" name="Picture 8"/>
          <p:cNvPicPr>
            <a:picLocks noChangeAspect="1"/>
          </p:cNvPicPr>
          <p:nvPr/>
        </p:nvPicPr>
        <p:blipFill>
          <a:blip r:embed="rId3"/>
          <a:stretch>
            <a:fillRect/>
          </a:stretch>
        </p:blipFill>
        <p:spPr>
          <a:xfrm>
            <a:off x="688023" y="1404537"/>
            <a:ext cx="6984366" cy="546969"/>
          </a:xfrm>
          <a:prstGeom prst="rect">
            <a:avLst/>
          </a:prstGeom>
        </p:spPr>
      </p:pic>
      <p:pic>
        <p:nvPicPr>
          <p:cNvPr id="10" name="Picture 9"/>
          <p:cNvPicPr>
            <a:picLocks noChangeAspect="1"/>
          </p:cNvPicPr>
          <p:nvPr/>
        </p:nvPicPr>
        <p:blipFill>
          <a:blip r:embed="rId4"/>
          <a:stretch>
            <a:fillRect/>
          </a:stretch>
        </p:blipFill>
        <p:spPr>
          <a:xfrm>
            <a:off x="588010" y="2197275"/>
            <a:ext cx="7255828" cy="668466"/>
          </a:xfrm>
          <a:prstGeom prst="rect">
            <a:avLst/>
          </a:prstGeom>
        </p:spPr>
      </p:pic>
      <p:pic>
        <p:nvPicPr>
          <p:cNvPr id="11" name="Picture 10"/>
          <p:cNvPicPr>
            <a:picLocks noChangeAspect="1"/>
          </p:cNvPicPr>
          <p:nvPr/>
        </p:nvPicPr>
        <p:blipFill>
          <a:blip r:embed="rId5"/>
          <a:stretch>
            <a:fillRect/>
          </a:stretch>
        </p:blipFill>
        <p:spPr>
          <a:xfrm>
            <a:off x="588010" y="3111510"/>
            <a:ext cx="5092700" cy="660400"/>
          </a:xfrm>
          <a:prstGeom prst="rect">
            <a:avLst/>
          </a:prstGeom>
        </p:spPr>
      </p:pic>
      <p:sp>
        <p:nvSpPr>
          <p:cNvPr id="3" name="TextBox 2"/>
          <p:cNvSpPr txBox="1"/>
          <p:nvPr/>
        </p:nvSpPr>
        <p:spPr>
          <a:xfrm>
            <a:off x="389599" y="4017679"/>
            <a:ext cx="10854663" cy="830997"/>
          </a:xfrm>
          <a:prstGeom prst="rect">
            <a:avLst/>
          </a:prstGeom>
          <a:noFill/>
        </p:spPr>
        <p:txBody>
          <a:bodyPr wrap="square" rtlCol="0">
            <a:spAutoFit/>
          </a:bodyPr>
          <a:lstStyle/>
          <a:p>
            <a:r>
              <a:rPr lang="en-US" sz="2400" dirty="0" smtClean="0">
                <a:solidFill>
                  <a:schemeClr val="accent1">
                    <a:lumMod val="75000"/>
                  </a:schemeClr>
                </a:solidFill>
              </a:rPr>
              <a:t>If we define                   to be equal to our prior, defined by                    , and                  to be our posterior defined by                      then the minimum divergence solution is :</a:t>
            </a:r>
            <a:endParaRPr lang="en-US" sz="2400" dirty="0">
              <a:solidFill>
                <a:schemeClr val="accent1">
                  <a:lumMod val="75000"/>
                </a:schemeClr>
              </a:solidFill>
            </a:endParaRPr>
          </a:p>
        </p:txBody>
      </p:sp>
      <p:pic>
        <p:nvPicPr>
          <p:cNvPr id="6" name="Picture 5"/>
          <p:cNvPicPr>
            <a:picLocks noChangeAspect="1"/>
          </p:cNvPicPr>
          <p:nvPr/>
        </p:nvPicPr>
        <p:blipFill>
          <a:blip r:embed="rId6"/>
          <a:stretch>
            <a:fillRect/>
          </a:stretch>
        </p:blipFill>
        <p:spPr>
          <a:xfrm>
            <a:off x="2066291" y="4063845"/>
            <a:ext cx="1068069" cy="369332"/>
          </a:xfrm>
          <a:prstGeom prst="rect">
            <a:avLst/>
          </a:prstGeom>
        </p:spPr>
      </p:pic>
      <p:pic>
        <p:nvPicPr>
          <p:cNvPr id="7" name="Picture 6"/>
          <p:cNvPicPr>
            <a:picLocks noChangeAspect="1"/>
          </p:cNvPicPr>
          <p:nvPr/>
        </p:nvPicPr>
        <p:blipFill>
          <a:blip r:embed="rId7"/>
          <a:stretch>
            <a:fillRect/>
          </a:stretch>
        </p:blipFill>
        <p:spPr>
          <a:xfrm>
            <a:off x="7672389" y="4063845"/>
            <a:ext cx="1210588" cy="369332"/>
          </a:xfrm>
          <a:prstGeom prst="rect">
            <a:avLst/>
          </a:prstGeom>
        </p:spPr>
      </p:pic>
      <p:pic>
        <p:nvPicPr>
          <p:cNvPr id="8" name="Picture 7"/>
          <p:cNvPicPr>
            <a:picLocks noChangeAspect="1"/>
          </p:cNvPicPr>
          <p:nvPr/>
        </p:nvPicPr>
        <p:blipFill>
          <a:blip r:embed="rId8"/>
          <a:stretch>
            <a:fillRect/>
          </a:stretch>
        </p:blipFill>
        <p:spPr>
          <a:xfrm>
            <a:off x="9534982" y="4057901"/>
            <a:ext cx="1023481" cy="375276"/>
          </a:xfrm>
          <a:prstGeom prst="rect">
            <a:avLst/>
          </a:prstGeom>
        </p:spPr>
      </p:pic>
      <p:pic>
        <p:nvPicPr>
          <p:cNvPr id="12" name="Picture 11"/>
          <p:cNvPicPr>
            <a:picLocks noChangeAspect="1"/>
          </p:cNvPicPr>
          <p:nvPr/>
        </p:nvPicPr>
        <p:blipFill>
          <a:blip r:embed="rId9"/>
          <a:stretch>
            <a:fillRect/>
          </a:stretch>
        </p:blipFill>
        <p:spPr>
          <a:xfrm>
            <a:off x="3964623" y="4466648"/>
            <a:ext cx="1326486" cy="382028"/>
          </a:xfrm>
          <a:prstGeom prst="rect">
            <a:avLst/>
          </a:prstGeom>
        </p:spPr>
      </p:pic>
      <p:pic>
        <p:nvPicPr>
          <p:cNvPr id="15" name="Picture 14"/>
          <p:cNvPicPr>
            <a:picLocks noChangeAspect="1"/>
          </p:cNvPicPr>
          <p:nvPr/>
        </p:nvPicPr>
        <p:blipFill>
          <a:blip r:embed="rId10"/>
          <a:stretch>
            <a:fillRect/>
          </a:stretch>
        </p:blipFill>
        <p:spPr>
          <a:xfrm>
            <a:off x="959180" y="6000614"/>
            <a:ext cx="9715500" cy="482600"/>
          </a:xfrm>
          <a:prstGeom prst="rect">
            <a:avLst/>
          </a:prstGeom>
        </p:spPr>
      </p:pic>
      <p:pic>
        <p:nvPicPr>
          <p:cNvPr id="17" name="Picture 16"/>
          <p:cNvPicPr>
            <a:picLocks noChangeAspect="1"/>
          </p:cNvPicPr>
          <p:nvPr/>
        </p:nvPicPr>
        <p:blipFill>
          <a:blip r:embed="rId11"/>
          <a:stretch>
            <a:fillRect/>
          </a:stretch>
        </p:blipFill>
        <p:spPr>
          <a:xfrm>
            <a:off x="645161" y="5039380"/>
            <a:ext cx="9550400" cy="635000"/>
          </a:xfrm>
          <a:prstGeom prst="rect">
            <a:avLst/>
          </a:prstGeom>
        </p:spPr>
      </p:pic>
    </p:spTree>
    <p:extLst>
      <p:ext uri="{BB962C8B-B14F-4D97-AF65-F5344CB8AC3E}">
        <p14:creationId xmlns:p14="http://schemas.microsoft.com/office/powerpoint/2010/main" val="1822499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93850"/>
            <a:ext cx="11061032" cy="4351338"/>
          </a:xfrm>
        </p:spPr>
        <p:txBody>
          <a:bodyPr>
            <a:normAutofit/>
          </a:bodyPr>
          <a:lstStyle/>
          <a:p>
            <a:r>
              <a:rPr lang="en-US" sz="3200" dirty="0" smtClean="0">
                <a:solidFill>
                  <a:schemeClr val="accent1">
                    <a:lumMod val="75000"/>
                  </a:schemeClr>
                </a:solidFill>
              </a:rPr>
              <a:t>BARB measure </a:t>
            </a:r>
            <a:r>
              <a:rPr lang="en-US" sz="3200" dirty="0">
                <a:solidFill>
                  <a:schemeClr val="accent1">
                    <a:lumMod val="75000"/>
                  </a:schemeClr>
                </a:solidFill>
              </a:rPr>
              <a:t>exactly </a:t>
            </a:r>
            <a:r>
              <a:rPr lang="en-US" sz="3200" i="1" dirty="0">
                <a:solidFill>
                  <a:schemeClr val="accent1">
                    <a:lumMod val="75000"/>
                  </a:schemeClr>
                </a:solidFill>
              </a:rPr>
              <a:t>who </a:t>
            </a:r>
            <a:r>
              <a:rPr lang="en-US" sz="3200" dirty="0">
                <a:solidFill>
                  <a:schemeClr val="accent1">
                    <a:lumMod val="75000"/>
                  </a:schemeClr>
                </a:solidFill>
              </a:rPr>
              <a:t>is watching and </a:t>
            </a:r>
            <a:r>
              <a:rPr lang="en-US" sz="3200" i="1" dirty="0">
                <a:solidFill>
                  <a:schemeClr val="accent1">
                    <a:lumMod val="75000"/>
                  </a:schemeClr>
                </a:solidFill>
              </a:rPr>
              <a:t>what</a:t>
            </a:r>
            <a:r>
              <a:rPr lang="en-US" sz="3200" dirty="0">
                <a:solidFill>
                  <a:schemeClr val="accent1">
                    <a:lumMod val="75000"/>
                  </a:schemeClr>
                </a:solidFill>
              </a:rPr>
              <a:t> they are watching</a:t>
            </a:r>
            <a:r>
              <a:rPr lang="en-US" sz="3200" dirty="0" smtClean="0">
                <a:solidFill>
                  <a:schemeClr val="accent1">
                    <a:lumMod val="75000"/>
                  </a:schemeClr>
                </a:solidFill>
              </a:rPr>
              <a:t>.</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dirty="0" smtClean="0">
                <a:solidFill>
                  <a:schemeClr val="accent1">
                    <a:lumMod val="75000"/>
                  </a:schemeClr>
                </a:solidFill>
              </a:rPr>
              <a:t>Advertisers are concerned with the </a:t>
            </a:r>
            <a:r>
              <a:rPr lang="en-US" sz="3200" i="1" dirty="0" smtClean="0">
                <a:solidFill>
                  <a:schemeClr val="accent1">
                    <a:lumMod val="75000"/>
                  </a:schemeClr>
                </a:solidFill>
              </a:rPr>
              <a:t>who! </a:t>
            </a:r>
            <a:r>
              <a:rPr lang="en-US" sz="3200" dirty="0" smtClean="0">
                <a:solidFill>
                  <a:schemeClr val="accent1">
                    <a:lumMod val="75000"/>
                  </a:schemeClr>
                </a:solidFill>
              </a:rPr>
              <a:t>Typically only wanting to reach a specific subset of people.</a:t>
            </a:r>
            <a:r>
              <a:rPr lang="en-US" sz="3200" i="1" dirty="0" smtClean="0">
                <a:solidFill>
                  <a:schemeClr val="accent1">
                    <a:lumMod val="75000"/>
                  </a:schemeClr>
                </a:solidFill>
              </a:rPr>
              <a:t/>
            </a:r>
            <a:br>
              <a:rPr lang="en-US" sz="3200" i="1" dirty="0" smtClean="0">
                <a:solidFill>
                  <a:schemeClr val="accent1">
                    <a:lumMod val="75000"/>
                  </a:schemeClr>
                </a:solidFill>
              </a:rPr>
            </a:br>
            <a:endParaRPr lang="en-US" sz="3200" i="1" dirty="0" smtClean="0">
              <a:solidFill>
                <a:schemeClr val="accent1">
                  <a:lumMod val="75000"/>
                </a:schemeClr>
              </a:solidFill>
            </a:endParaRPr>
          </a:p>
          <a:p>
            <a:r>
              <a:rPr lang="en-US" sz="3200" dirty="0" smtClean="0">
                <a:solidFill>
                  <a:schemeClr val="accent1">
                    <a:lumMod val="75000"/>
                  </a:schemeClr>
                </a:solidFill>
              </a:rPr>
              <a:t>The </a:t>
            </a:r>
            <a:r>
              <a:rPr lang="en-US" sz="3200" i="1" dirty="0" smtClean="0">
                <a:solidFill>
                  <a:schemeClr val="accent1">
                    <a:lumMod val="75000"/>
                  </a:schemeClr>
                </a:solidFill>
              </a:rPr>
              <a:t>who </a:t>
            </a:r>
            <a:r>
              <a:rPr lang="en-US" sz="3200" dirty="0" smtClean="0">
                <a:solidFill>
                  <a:schemeClr val="accent1">
                    <a:lumMod val="75000"/>
                  </a:schemeClr>
                </a:solidFill>
              </a:rPr>
              <a:t>measured by BARB is the key to demographic targeting in television. It is also the main thing we wish to forecast.</a:t>
            </a:r>
            <a:endParaRPr lang="en-US" sz="3200" dirty="0">
              <a:solidFill>
                <a:schemeClr val="accent1">
                  <a:lumMod val="75000"/>
                </a:schemeClr>
              </a:solidFill>
            </a:endParaRPr>
          </a:p>
          <a:p>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&amp; The Ad Market</a:t>
            </a:r>
            <a:endParaRPr lang="en-US" dirty="0">
              <a:solidFill>
                <a:srgbClr val="084184"/>
              </a:solidFill>
            </a:endParaRPr>
          </a:p>
        </p:txBody>
      </p:sp>
    </p:spTree>
    <p:extLst>
      <p:ext uri="{BB962C8B-B14F-4D97-AF65-F5344CB8AC3E}">
        <p14:creationId xmlns:p14="http://schemas.microsoft.com/office/powerpoint/2010/main" val="555889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97012"/>
            <a:ext cx="10515600" cy="4351338"/>
          </a:xfrm>
        </p:spPr>
        <p:txBody>
          <a:bodyPr/>
          <a:lstStyle/>
          <a:p>
            <a:r>
              <a:rPr lang="en-US" dirty="0" smtClean="0">
                <a:solidFill>
                  <a:schemeClr val="accent1">
                    <a:lumMod val="75000"/>
                  </a:schemeClr>
                </a:solidFill>
              </a:rPr>
              <a:t>Based on this interpretation, it has been shown that the Bayesian predictive posterior can be viewed as the likelihood of the forgetting factor itself.</a:t>
            </a:r>
            <a:br>
              <a:rPr lang="en-US" dirty="0" smtClean="0">
                <a:solidFill>
                  <a:schemeClr val="accent1">
                    <a:lumMod val="75000"/>
                  </a:schemeClr>
                </a:solidFill>
              </a:rPr>
            </a:br>
            <a:endParaRPr lang="en-US" dirty="0" smtClean="0">
              <a:solidFill>
                <a:schemeClr val="accent1">
                  <a:lumMod val="75000"/>
                </a:schemeClr>
              </a:solidFill>
            </a:endParaRPr>
          </a:p>
          <a:p>
            <a:r>
              <a:rPr lang="en-US" dirty="0" smtClean="0">
                <a:solidFill>
                  <a:schemeClr val="accent1">
                    <a:lumMod val="75000"/>
                  </a:schemeClr>
                </a:solidFill>
              </a:rPr>
              <a:t>We can use this to learn an adaptive, data driven forgetting factor at each time step.</a:t>
            </a:r>
            <a:br>
              <a:rPr lang="en-US" dirty="0" smtClean="0">
                <a:solidFill>
                  <a:schemeClr val="accent1">
                    <a:lumMod val="75000"/>
                  </a:schemeClr>
                </a:solidFill>
              </a:rPr>
            </a:br>
            <a:endParaRPr lang="en-US" dirty="0" smtClean="0">
              <a:solidFill>
                <a:schemeClr val="accent1">
                  <a:lumMod val="75000"/>
                </a:schemeClr>
              </a:solidFill>
            </a:endParaRPr>
          </a:p>
          <a:p>
            <a:r>
              <a:rPr lang="en-US" dirty="0" smtClean="0">
                <a:solidFill>
                  <a:schemeClr val="accent1">
                    <a:lumMod val="75000"/>
                  </a:schemeClr>
                </a:solidFill>
              </a:rPr>
              <a:t>This allows the model to react better to abrupt large changes in the parameters</a:t>
            </a:r>
          </a:p>
        </p:txBody>
      </p:sp>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as approximate inference</a:t>
            </a:r>
            <a:endParaRPr lang="en-US" dirty="0">
              <a:solidFill>
                <a:srgbClr val="084184"/>
              </a:solidFill>
            </a:endParaRPr>
          </a:p>
        </p:txBody>
      </p:sp>
    </p:spTree>
    <p:extLst>
      <p:ext uri="{BB962C8B-B14F-4D97-AF65-F5344CB8AC3E}">
        <p14:creationId xmlns:p14="http://schemas.microsoft.com/office/powerpoint/2010/main" val="1102341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1619251"/>
            <a:ext cx="6121400" cy="4762500"/>
          </a:xfrm>
          <a:prstGeom prst="rect">
            <a:avLst/>
          </a:prstGeom>
        </p:spPr>
      </p:pic>
      <p:pic>
        <p:nvPicPr>
          <p:cNvPr id="11" name="Picture 10"/>
          <p:cNvPicPr>
            <a:picLocks noChangeAspect="1"/>
          </p:cNvPicPr>
          <p:nvPr/>
        </p:nvPicPr>
        <p:blipFill>
          <a:blip r:embed="rId4"/>
          <a:stretch>
            <a:fillRect/>
          </a:stretch>
        </p:blipFill>
        <p:spPr>
          <a:xfrm>
            <a:off x="5994400" y="1619251"/>
            <a:ext cx="6197600" cy="4813300"/>
          </a:xfrm>
          <a:prstGeom prst="rect">
            <a:avLst/>
          </a:prstGeom>
        </p:spPr>
      </p:pic>
      <p:sp>
        <p:nvSpPr>
          <p:cNvPr id="12" name="Rectangle 11"/>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Factor Likelihoods</a:t>
            </a:r>
            <a:endParaRPr lang="en-US" dirty="0">
              <a:solidFill>
                <a:srgbClr val="084184"/>
              </a:solidFill>
            </a:endParaRPr>
          </a:p>
        </p:txBody>
      </p:sp>
    </p:spTree>
    <p:extLst>
      <p:ext uri="{BB962C8B-B14F-4D97-AF65-F5344CB8AC3E}">
        <p14:creationId xmlns:p14="http://schemas.microsoft.com/office/powerpoint/2010/main" val="1227010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Factor Likelihoods</a:t>
            </a:r>
            <a:endParaRPr lang="en-US" dirty="0">
              <a:solidFill>
                <a:srgbClr val="084184"/>
              </a:solidFill>
            </a:endParaRPr>
          </a:p>
        </p:txBody>
      </p:sp>
      <p:pic>
        <p:nvPicPr>
          <p:cNvPr id="9" name="Picture 8"/>
          <p:cNvPicPr>
            <a:picLocks noChangeAspect="1"/>
          </p:cNvPicPr>
          <p:nvPr/>
        </p:nvPicPr>
        <p:blipFill>
          <a:blip r:embed="rId2"/>
          <a:stretch>
            <a:fillRect/>
          </a:stretch>
        </p:blipFill>
        <p:spPr>
          <a:xfrm>
            <a:off x="0" y="1655763"/>
            <a:ext cx="6121400" cy="4762500"/>
          </a:xfrm>
          <a:prstGeom prst="rect">
            <a:avLst/>
          </a:prstGeom>
        </p:spPr>
      </p:pic>
      <p:pic>
        <p:nvPicPr>
          <p:cNvPr id="10" name="Picture 9"/>
          <p:cNvPicPr>
            <a:picLocks noChangeAspect="1"/>
          </p:cNvPicPr>
          <p:nvPr/>
        </p:nvPicPr>
        <p:blipFill>
          <a:blip r:embed="rId3"/>
          <a:stretch>
            <a:fillRect/>
          </a:stretch>
        </p:blipFill>
        <p:spPr>
          <a:xfrm>
            <a:off x="5994400" y="1655763"/>
            <a:ext cx="6197600" cy="4813300"/>
          </a:xfrm>
          <a:prstGeom prst="rect">
            <a:avLst/>
          </a:prstGeom>
        </p:spPr>
      </p:pic>
    </p:spTree>
    <p:extLst>
      <p:ext uri="{BB962C8B-B14F-4D97-AF65-F5344CB8AC3E}">
        <p14:creationId xmlns:p14="http://schemas.microsoft.com/office/powerpoint/2010/main" val="6030311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Forgetting Factor Likelihoods</a:t>
            </a:r>
            <a:endParaRPr lang="en-US" dirty="0">
              <a:solidFill>
                <a:srgbClr val="084184"/>
              </a:solidFill>
            </a:endParaRPr>
          </a:p>
        </p:txBody>
      </p:sp>
      <p:pic>
        <p:nvPicPr>
          <p:cNvPr id="2" name="Picture 1"/>
          <p:cNvPicPr>
            <a:picLocks noChangeAspect="1"/>
          </p:cNvPicPr>
          <p:nvPr/>
        </p:nvPicPr>
        <p:blipFill>
          <a:blip r:embed="rId2"/>
          <a:stretch>
            <a:fillRect/>
          </a:stretch>
        </p:blipFill>
        <p:spPr>
          <a:xfrm>
            <a:off x="0" y="1619249"/>
            <a:ext cx="6121400" cy="4762500"/>
          </a:xfrm>
          <a:prstGeom prst="rect">
            <a:avLst/>
          </a:prstGeom>
        </p:spPr>
      </p:pic>
      <p:pic>
        <p:nvPicPr>
          <p:cNvPr id="3" name="Picture 2"/>
          <p:cNvPicPr>
            <a:picLocks noChangeAspect="1"/>
          </p:cNvPicPr>
          <p:nvPr/>
        </p:nvPicPr>
        <p:blipFill>
          <a:blip r:embed="rId3"/>
          <a:stretch>
            <a:fillRect/>
          </a:stretch>
        </p:blipFill>
        <p:spPr>
          <a:xfrm>
            <a:off x="6096000" y="1619249"/>
            <a:ext cx="6032500" cy="4813300"/>
          </a:xfrm>
          <a:prstGeom prst="rect">
            <a:avLst/>
          </a:prstGeom>
        </p:spPr>
      </p:pic>
    </p:spTree>
    <p:extLst>
      <p:ext uri="{BB962C8B-B14F-4D97-AF65-F5344CB8AC3E}">
        <p14:creationId xmlns:p14="http://schemas.microsoft.com/office/powerpoint/2010/main" val="16374753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Flatness of Likelihoods</a:t>
            </a:r>
            <a:endParaRPr lang="en-US" dirty="0">
              <a:solidFill>
                <a:srgbClr val="084184"/>
              </a:solidFill>
            </a:endParaRPr>
          </a:p>
        </p:txBody>
      </p:sp>
      <p:pic>
        <p:nvPicPr>
          <p:cNvPr id="6" name="Picture 5"/>
          <p:cNvPicPr>
            <a:picLocks noChangeAspect="1"/>
          </p:cNvPicPr>
          <p:nvPr/>
        </p:nvPicPr>
        <p:blipFill>
          <a:blip r:embed="rId3"/>
          <a:stretch>
            <a:fillRect/>
          </a:stretch>
        </p:blipFill>
        <p:spPr>
          <a:xfrm>
            <a:off x="6319901" y="3429000"/>
            <a:ext cx="5842000" cy="3429000"/>
          </a:xfrm>
          <a:prstGeom prst="rect">
            <a:avLst/>
          </a:prstGeom>
        </p:spPr>
      </p:pic>
      <p:sp>
        <p:nvSpPr>
          <p:cNvPr id="7" name="TextBox 6"/>
          <p:cNvSpPr txBox="1"/>
          <p:nvPr/>
        </p:nvSpPr>
        <p:spPr>
          <a:xfrm>
            <a:off x="447802" y="1046290"/>
            <a:ext cx="10372725" cy="2246769"/>
          </a:xfrm>
          <a:prstGeom prst="rect">
            <a:avLst/>
          </a:prstGeom>
          <a:noFill/>
        </p:spPr>
        <p:txBody>
          <a:bodyPr wrap="square" rtlCol="0">
            <a:spAutoFit/>
          </a:bodyPr>
          <a:lstStyle/>
          <a:p>
            <a:pPr marL="285750" indent="-285750">
              <a:buFont typeface="Arial" charset="0"/>
              <a:buChar char="•"/>
            </a:pPr>
            <a:r>
              <a:rPr lang="en-US" sz="2000" dirty="0" smtClean="0">
                <a:solidFill>
                  <a:schemeClr val="accent1">
                    <a:lumMod val="75000"/>
                  </a:schemeClr>
                </a:solidFill>
              </a:rPr>
              <a:t>Our Bayesian analysis is telling us that the data is often not informative of the most likely forgetting factor.</a:t>
            </a:r>
            <a:br>
              <a:rPr lang="en-US" sz="2000" dirty="0" smtClean="0">
                <a:solidFill>
                  <a:schemeClr val="accent1">
                    <a:lumMod val="75000"/>
                  </a:schemeClr>
                </a:solidFill>
              </a:rPr>
            </a:br>
            <a:endParaRPr lang="en-US" sz="2000"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Upon reflection, this makes sense intuitively.</a:t>
            </a:r>
            <a:br>
              <a:rPr lang="en-US" sz="2000" dirty="0" smtClean="0">
                <a:solidFill>
                  <a:schemeClr val="accent1">
                    <a:lumMod val="75000"/>
                  </a:schemeClr>
                </a:solidFill>
              </a:rPr>
            </a:br>
            <a:endParaRPr lang="en-US" sz="2000"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If the most recent observation is in an area of high predictive density, we cannot know whether it was drawn from this distribution or any other distribution with density at that point.</a:t>
            </a:r>
            <a:endParaRPr lang="en-US" sz="2000" dirty="0">
              <a:solidFill>
                <a:schemeClr val="accent1">
                  <a:lumMod val="75000"/>
                </a:schemeClr>
              </a:solidFill>
            </a:endParaRPr>
          </a:p>
        </p:txBody>
      </p:sp>
      <p:sp>
        <p:nvSpPr>
          <p:cNvPr id="8" name="TextBox 7"/>
          <p:cNvSpPr txBox="1"/>
          <p:nvPr/>
        </p:nvSpPr>
        <p:spPr>
          <a:xfrm>
            <a:off x="447802" y="3468859"/>
            <a:ext cx="6332118" cy="1938992"/>
          </a:xfrm>
          <a:prstGeom prst="rect">
            <a:avLst/>
          </a:prstGeom>
          <a:noFill/>
        </p:spPr>
        <p:txBody>
          <a:bodyPr wrap="none" rtlCol="0">
            <a:spAutoFit/>
          </a:bodyPr>
          <a:lstStyle/>
          <a:p>
            <a:pPr marL="285750" indent="-285750">
              <a:buFont typeface="Arial" charset="0"/>
              <a:buChar char="•"/>
            </a:pPr>
            <a:r>
              <a:rPr lang="en-US" sz="2000" dirty="0" smtClean="0">
                <a:solidFill>
                  <a:schemeClr val="accent1">
                    <a:lumMod val="75000"/>
                  </a:schemeClr>
                </a:solidFill>
              </a:rPr>
              <a:t>Because of this, we need to impose an </a:t>
            </a:r>
            <a:r>
              <a:rPr lang="en-US" sz="2000" i="1" dirty="0" smtClean="0">
                <a:solidFill>
                  <a:schemeClr val="accent1">
                    <a:lumMod val="75000"/>
                  </a:schemeClr>
                </a:solidFill>
              </a:rPr>
              <a:t>informative prior.</a:t>
            </a:r>
            <a:br>
              <a:rPr lang="en-US" sz="2000" i="1" dirty="0" smtClean="0">
                <a:solidFill>
                  <a:schemeClr val="accent1">
                    <a:lumMod val="75000"/>
                  </a:schemeClr>
                </a:solidFill>
              </a:rPr>
            </a:br>
            <a:endParaRPr lang="en-US" sz="2000" i="1" dirty="0" smtClean="0">
              <a:solidFill>
                <a:schemeClr val="accent1">
                  <a:lumMod val="75000"/>
                </a:schemeClr>
              </a:solidFill>
            </a:endParaRPr>
          </a:p>
          <a:p>
            <a:pPr marL="285750" indent="-285750">
              <a:buFont typeface="Arial" charset="0"/>
              <a:buChar char="•"/>
            </a:pPr>
            <a:r>
              <a:rPr lang="en-US" sz="2000" dirty="0" smtClean="0">
                <a:solidFill>
                  <a:schemeClr val="accent1">
                    <a:lumMod val="75000"/>
                  </a:schemeClr>
                </a:solidFill>
              </a:rPr>
              <a:t>Because a shows ratings are typically relatively stable,</a:t>
            </a:r>
            <a:br>
              <a:rPr lang="en-US" sz="2000" dirty="0" smtClean="0">
                <a:solidFill>
                  <a:schemeClr val="accent1">
                    <a:lumMod val="75000"/>
                  </a:schemeClr>
                </a:solidFill>
              </a:rPr>
            </a:br>
            <a:r>
              <a:rPr lang="en-US" sz="2000" dirty="0" smtClean="0">
                <a:solidFill>
                  <a:schemeClr val="accent1">
                    <a:lumMod val="75000"/>
                  </a:schemeClr>
                </a:solidFill>
              </a:rPr>
              <a:t>at least over a period of several weeks, we choose a</a:t>
            </a:r>
            <a:br>
              <a:rPr lang="en-US" sz="2000" dirty="0" smtClean="0">
                <a:solidFill>
                  <a:schemeClr val="accent1">
                    <a:lumMod val="75000"/>
                  </a:schemeClr>
                </a:solidFill>
              </a:rPr>
            </a:br>
            <a:r>
              <a:rPr lang="en-US" sz="2000" dirty="0" smtClean="0">
                <a:solidFill>
                  <a:schemeClr val="accent1">
                    <a:lumMod val="75000"/>
                  </a:schemeClr>
                </a:solidFill>
              </a:rPr>
              <a:t>prior with most of its density towards 1.</a:t>
            </a:r>
            <a:r>
              <a:rPr lang="en-US" sz="2000" i="1" dirty="0" smtClean="0">
                <a:solidFill>
                  <a:schemeClr val="accent1">
                    <a:lumMod val="75000"/>
                  </a:schemeClr>
                </a:solidFill>
              </a:rPr>
              <a:t/>
            </a:r>
            <a:br>
              <a:rPr lang="en-US" sz="2000" i="1" dirty="0" smtClean="0">
                <a:solidFill>
                  <a:schemeClr val="accent1">
                    <a:lumMod val="75000"/>
                  </a:schemeClr>
                </a:solidFill>
              </a:rPr>
            </a:br>
            <a:endParaRPr lang="en-US" sz="2000" dirty="0"/>
          </a:p>
        </p:txBody>
      </p:sp>
    </p:spTree>
    <p:extLst>
      <p:ext uri="{BB962C8B-B14F-4D97-AF65-F5344CB8AC3E}">
        <p14:creationId xmlns:p14="http://schemas.microsoft.com/office/powerpoint/2010/main" val="227434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59435" y="0"/>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Choice of Beta Mixture Prior</a:t>
            </a:r>
            <a:endParaRPr lang="en-US" dirty="0">
              <a:solidFill>
                <a:srgbClr val="084184"/>
              </a:solidFill>
            </a:endParaRPr>
          </a:p>
        </p:txBody>
      </p:sp>
      <p:pic>
        <p:nvPicPr>
          <p:cNvPr id="2" name="Picture 1"/>
          <p:cNvPicPr>
            <a:picLocks noChangeAspect="1"/>
          </p:cNvPicPr>
          <p:nvPr/>
        </p:nvPicPr>
        <p:blipFill>
          <a:blip r:embed="rId3"/>
          <a:stretch>
            <a:fillRect/>
          </a:stretch>
        </p:blipFill>
        <p:spPr>
          <a:xfrm>
            <a:off x="0" y="1100154"/>
            <a:ext cx="3888158" cy="2820426"/>
          </a:xfrm>
          <a:prstGeom prst="rect">
            <a:avLst/>
          </a:prstGeom>
        </p:spPr>
      </p:pic>
      <p:pic>
        <p:nvPicPr>
          <p:cNvPr id="10" name="Picture 9"/>
          <p:cNvPicPr>
            <a:picLocks noChangeAspect="1"/>
          </p:cNvPicPr>
          <p:nvPr/>
        </p:nvPicPr>
        <p:blipFill>
          <a:blip r:embed="rId4"/>
          <a:stretch>
            <a:fillRect/>
          </a:stretch>
        </p:blipFill>
        <p:spPr>
          <a:xfrm>
            <a:off x="-46967" y="3832701"/>
            <a:ext cx="3935125" cy="2782412"/>
          </a:xfrm>
          <a:prstGeom prst="rect">
            <a:avLst/>
          </a:prstGeom>
        </p:spPr>
      </p:pic>
      <p:pic>
        <p:nvPicPr>
          <p:cNvPr id="11" name="Picture 10"/>
          <p:cNvPicPr>
            <a:picLocks noChangeAspect="1"/>
          </p:cNvPicPr>
          <p:nvPr/>
        </p:nvPicPr>
        <p:blipFill>
          <a:blip r:embed="rId5"/>
          <a:stretch>
            <a:fillRect/>
          </a:stretch>
        </p:blipFill>
        <p:spPr>
          <a:xfrm>
            <a:off x="4447593" y="1100154"/>
            <a:ext cx="6324600" cy="4940300"/>
          </a:xfrm>
          <a:prstGeom prst="rect">
            <a:avLst/>
          </a:prstGeom>
        </p:spPr>
      </p:pic>
      <p:pic>
        <p:nvPicPr>
          <p:cNvPr id="12" name="Picture 11"/>
          <p:cNvPicPr>
            <a:picLocks noChangeAspect="1"/>
          </p:cNvPicPr>
          <p:nvPr/>
        </p:nvPicPr>
        <p:blipFill>
          <a:blip r:embed="rId6"/>
          <a:stretch>
            <a:fillRect/>
          </a:stretch>
        </p:blipFill>
        <p:spPr>
          <a:xfrm>
            <a:off x="6096000" y="6270118"/>
            <a:ext cx="1857473" cy="373570"/>
          </a:xfrm>
          <a:prstGeom prst="rect">
            <a:avLst/>
          </a:prstGeom>
        </p:spPr>
      </p:pic>
    </p:spTree>
    <p:extLst>
      <p:ext uri="{BB962C8B-B14F-4D97-AF65-F5344CB8AC3E}">
        <p14:creationId xmlns:p14="http://schemas.microsoft.com/office/powerpoint/2010/main" val="175803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728218" y="22494"/>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Resulting Posterior Distributions</a:t>
            </a:r>
            <a:endParaRPr lang="en-US" dirty="0">
              <a:solidFill>
                <a:srgbClr val="084184"/>
              </a:solidFill>
            </a:endParaRPr>
          </a:p>
        </p:txBody>
      </p:sp>
      <p:pic>
        <p:nvPicPr>
          <p:cNvPr id="6" name="Picture 5"/>
          <p:cNvPicPr>
            <a:picLocks noChangeAspect="1"/>
          </p:cNvPicPr>
          <p:nvPr/>
        </p:nvPicPr>
        <p:blipFill>
          <a:blip r:embed="rId3"/>
          <a:stretch>
            <a:fillRect/>
          </a:stretch>
        </p:blipFill>
        <p:spPr>
          <a:xfrm>
            <a:off x="0" y="907273"/>
            <a:ext cx="4095115" cy="2807476"/>
          </a:xfrm>
          <a:prstGeom prst="rect">
            <a:avLst/>
          </a:prstGeom>
        </p:spPr>
      </p:pic>
      <p:pic>
        <p:nvPicPr>
          <p:cNvPr id="7" name="Picture 6"/>
          <p:cNvPicPr>
            <a:picLocks noChangeAspect="1"/>
          </p:cNvPicPr>
          <p:nvPr/>
        </p:nvPicPr>
        <p:blipFill>
          <a:blip r:embed="rId4"/>
          <a:stretch>
            <a:fillRect/>
          </a:stretch>
        </p:blipFill>
        <p:spPr>
          <a:xfrm>
            <a:off x="4004047" y="907272"/>
            <a:ext cx="4095117" cy="2807477"/>
          </a:xfrm>
          <a:prstGeom prst="rect">
            <a:avLst/>
          </a:prstGeom>
        </p:spPr>
      </p:pic>
      <p:pic>
        <p:nvPicPr>
          <p:cNvPr id="8" name="Picture 7"/>
          <p:cNvPicPr>
            <a:picLocks noChangeAspect="1"/>
          </p:cNvPicPr>
          <p:nvPr/>
        </p:nvPicPr>
        <p:blipFill>
          <a:blip r:embed="rId5"/>
          <a:stretch>
            <a:fillRect/>
          </a:stretch>
        </p:blipFill>
        <p:spPr>
          <a:xfrm>
            <a:off x="8008096" y="907272"/>
            <a:ext cx="4095117" cy="2807477"/>
          </a:xfrm>
          <a:prstGeom prst="rect">
            <a:avLst/>
          </a:prstGeom>
        </p:spPr>
      </p:pic>
      <p:pic>
        <p:nvPicPr>
          <p:cNvPr id="9" name="Picture 8"/>
          <p:cNvPicPr>
            <a:picLocks noChangeAspect="1"/>
          </p:cNvPicPr>
          <p:nvPr/>
        </p:nvPicPr>
        <p:blipFill>
          <a:blip r:embed="rId6"/>
          <a:stretch>
            <a:fillRect/>
          </a:stretch>
        </p:blipFill>
        <p:spPr>
          <a:xfrm>
            <a:off x="-2" y="3880117"/>
            <a:ext cx="4095117" cy="2764724"/>
          </a:xfrm>
          <a:prstGeom prst="rect">
            <a:avLst/>
          </a:prstGeom>
        </p:spPr>
      </p:pic>
      <p:pic>
        <p:nvPicPr>
          <p:cNvPr id="10" name="Picture 9"/>
          <p:cNvPicPr>
            <a:picLocks noChangeAspect="1"/>
          </p:cNvPicPr>
          <p:nvPr/>
        </p:nvPicPr>
        <p:blipFill>
          <a:blip r:embed="rId7"/>
          <a:stretch>
            <a:fillRect/>
          </a:stretch>
        </p:blipFill>
        <p:spPr>
          <a:xfrm>
            <a:off x="4004047" y="3880117"/>
            <a:ext cx="4095117" cy="2807477"/>
          </a:xfrm>
          <a:prstGeom prst="rect">
            <a:avLst/>
          </a:prstGeom>
        </p:spPr>
      </p:pic>
      <p:pic>
        <p:nvPicPr>
          <p:cNvPr id="11" name="Picture 10"/>
          <p:cNvPicPr>
            <a:picLocks noChangeAspect="1"/>
          </p:cNvPicPr>
          <p:nvPr/>
        </p:nvPicPr>
        <p:blipFill>
          <a:blip r:embed="rId8"/>
          <a:stretch>
            <a:fillRect/>
          </a:stretch>
        </p:blipFill>
        <p:spPr>
          <a:xfrm>
            <a:off x="8240294" y="3880117"/>
            <a:ext cx="3862919" cy="2807477"/>
          </a:xfrm>
          <a:prstGeom prst="rect">
            <a:avLst/>
          </a:prstGeom>
        </p:spPr>
      </p:pic>
    </p:spTree>
    <p:extLst>
      <p:ext uri="{BB962C8B-B14F-4D97-AF65-F5344CB8AC3E}">
        <p14:creationId xmlns:p14="http://schemas.microsoft.com/office/powerpoint/2010/main" val="9339015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27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588010" y="-116523"/>
            <a:ext cx="11463782"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Detecting Changes in Ratings</a:t>
            </a:r>
            <a:endParaRPr lang="en-US" dirty="0">
              <a:solidFill>
                <a:srgbClr val="084184"/>
              </a:solidFill>
            </a:endParaRPr>
          </a:p>
        </p:txBody>
      </p:sp>
      <p:pic>
        <p:nvPicPr>
          <p:cNvPr id="6" name="Picture 5"/>
          <p:cNvPicPr>
            <a:picLocks noChangeAspect="1"/>
          </p:cNvPicPr>
          <p:nvPr/>
        </p:nvPicPr>
        <p:blipFill>
          <a:blip r:embed="rId3"/>
          <a:stretch>
            <a:fillRect/>
          </a:stretch>
        </p:blipFill>
        <p:spPr>
          <a:xfrm>
            <a:off x="0" y="656178"/>
            <a:ext cx="6858000" cy="5486400"/>
          </a:xfrm>
          <a:prstGeom prst="rect">
            <a:avLst/>
          </a:prstGeom>
        </p:spPr>
      </p:pic>
      <p:pic>
        <p:nvPicPr>
          <p:cNvPr id="8" name="Picture 7"/>
          <p:cNvPicPr>
            <a:picLocks noChangeAspect="1"/>
          </p:cNvPicPr>
          <p:nvPr/>
        </p:nvPicPr>
        <p:blipFill>
          <a:blip r:embed="rId4"/>
          <a:stretch>
            <a:fillRect/>
          </a:stretch>
        </p:blipFill>
        <p:spPr>
          <a:xfrm>
            <a:off x="5922010" y="656178"/>
            <a:ext cx="6858000" cy="5486400"/>
          </a:xfrm>
          <a:prstGeom prst="rect">
            <a:avLst/>
          </a:prstGeom>
        </p:spPr>
      </p:pic>
      <p:pic>
        <p:nvPicPr>
          <p:cNvPr id="9" name="Picture 8"/>
          <p:cNvPicPr>
            <a:picLocks noChangeAspect="1"/>
          </p:cNvPicPr>
          <p:nvPr/>
        </p:nvPicPr>
        <p:blipFill>
          <a:blip r:embed="rId5"/>
          <a:stretch>
            <a:fillRect/>
          </a:stretch>
        </p:blipFill>
        <p:spPr>
          <a:xfrm>
            <a:off x="463307" y="5740400"/>
            <a:ext cx="2497698" cy="999079"/>
          </a:xfrm>
          <a:prstGeom prst="rect">
            <a:avLst/>
          </a:prstGeom>
        </p:spPr>
      </p:pic>
    </p:spTree>
    <p:extLst>
      <p:ext uri="{BB962C8B-B14F-4D97-AF65-F5344CB8AC3E}">
        <p14:creationId xmlns:p14="http://schemas.microsoft.com/office/powerpoint/2010/main" val="2681620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5650" y="704850"/>
            <a:ext cx="10680700" cy="5448300"/>
          </a:xfrm>
          <a:prstGeom prst="rect">
            <a:avLst/>
          </a:prstGeom>
        </p:spPr>
      </p:pic>
    </p:spTree>
    <p:extLst>
      <p:ext uri="{BB962C8B-B14F-4D97-AF65-F5344CB8AC3E}">
        <p14:creationId xmlns:p14="http://schemas.microsoft.com/office/powerpoint/2010/main" val="1835941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842500" y="3143250"/>
            <a:ext cx="2349500" cy="571500"/>
          </a:xfrm>
          <a:prstGeom prst="rect">
            <a:avLst/>
          </a:prstGeom>
        </p:spPr>
      </p:pic>
      <p:pic>
        <p:nvPicPr>
          <p:cNvPr id="6" name="Picture 5"/>
          <p:cNvPicPr>
            <a:picLocks noChangeAspect="1"/>
          </p:cNvPicPr>
          <p:nvPr/>
        </p:nvPicPr>
        <p:blipFill>
          <a:blip r:embed="rId3"/>
          <a:stretch>
            <a:fillRect/>
          </a:stretch>
        </p:blipFill>
        <p:spPr>
          <a:xfrm>
            <a:off x="1524000" y="228600"/>
            <a:ext cx="9144000" cy="6400800"/>
          </a:xfrm>
          <a:prstGeom prst="rect">
            <a:avLst/>
          </a:prstGeom>
        </p:spPr>
      </p:pic>
      <p:sp>
        <p:nvSpPr>
          <p:cNvPr id="7" name="Right Brace 6"/>
          <p:cNvSpPr/>
          <p:nvPr/>
        </p:nvSpPr>
        <p:spPr>
          <a:xfrm rot="16200000">
            <a:off x="3397250" y="-285750"/>
            <a:ext cx="533400" cy="1943100"/>
          </a:xfrm>
          <a:prstGeom prst="rightBrace">
            <a:avLst/>
          </a:prstGeom>
          <a:ln w="28575">
            <a:solidFill>
              <a:srgbClr val="B8C7D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rot="20427127">
            <a:off x="1676400" y="419099"/>
            <a:ext cx="1586203" cy="369332"/>
          </a:xfrm>
          <a:prstGeom prst="rect">
            <a:avLst/>
          </a:prstGeom>
          <a:noFill/>
        </p:spPr>
        <p:txBody>
          <a:bodyPr wrap="none" rtlCol="0">
            <a:spAutoFit/>
          </a:bodyPr>
          <a:lstStyle/>
          <a:p>
            <a:r>
              <a:rPr lang="en-US" dirty="0" smtClean="0">
                <a:solidFill>
                  <a:srgbClr val="B8C7D9"/>
                </a:solidFill>
              </a:rPr>
              <a:t>Training Period</a:t>
            </a:r>
            <a:endParaRPr lang="en-US" dirty="0">
              <a:solidFill>
                <a:srgbClr val="B8C7D9"/>
              </a:solidFill>
            </a:endParaRPr>
          </a:p>
        </p:txBody>
      </p:sp>
      <p:sp>
        <p:nvSpPr>
          <p:cNvPr id="9" name="Right Brace 8"/>
          <p:cNvSpPr/>
          <p:nvPr/>
        </p:nvSpPr>
        <p:spPr>
          <a:xfrm rot="16200000">
            <a:off x="6959600" y="-1803401"/>
            <a:ext cx="533400" cy="497840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1256223">
            <a:off x="8918327" y="254723"/>
            <a:ext cx="1215141" cy="369332"/>
          </a:xfrm>
          <a:prstGeom prst="rect">
            <a:avLst/>
          </a:prstGeom>
          <a:noFill/>
        </p:spPr>
        <p:txBody>
          <a:bodyPr wrap="none" rtlCol="0">
            <a:spAutoFit/>
          </a:bodyPr>
          <a:lstStyle/>
          <a:p>
            <a:r>
              <a:rPr lang="en-US" dirty="0" smtClean="0"/>
              <a:t>Test Period</a:t>
            </a:r>
            <a:endParaRPr lang="en-US" dirty="0"/>
          </a:p>
        </p:txBody>
      </p:sp>
      <p:sp>
        <p:nvSpPr>
          <p:cNvPr id="12" name="TextBox 11"/>
          <p:cNvSpPr txBox="1"/>
          <p:nvPr/>
        </p:nvSpPr>
        <p:spPr>
          <a:xfrm>
            <a:off x="4801113" y="4533392"/>
            <a:ext cx="4419258" cy="646331"/>
          </a:xfrm>
          <a:prstGeom prst="rect">
            <a:avLst/>
          </a:prstGeom>
          <a:noFill/>
        </p:spPr>
        <p:txBody>
          <a:bodyPr wrap="square" rtlCol="0">
            <a:spAutoFit/>
          </a:bodyPr>
          <a:lstStyle/>
          <a:p>
            <a:r>
              <a:rPr lang="en-US" i="1" dirty="0" smtClean="0">
                <a:solidFill>
                  <a:schemeClr val="accent1">
                    <a:lumMod val="75000"/>
                  </a:schemeClr>
                </a:solidFill>
              </a:rPr>
              <a:t>Popularity of the show has decreased since the model was trained.</a:t>
            </a:r>
            <a:endParaRPr lang="en-US" i="1" dirty="0">
              <a:solidFill>
                <a:schemeClr val="accent1">
                  <a:lumMod val="75000"/>
                </a:schemeClr>
              </a:solidFill>
            </a:endParaRPr>
          </a:p>
        </p:txBody>
      </p:sp>
    </p:spTree>
    <p:extLst>
      <p:ext uri="{BB962C8B-B14F-4D97-AF65-F5344CB8AC3E}">
        <p14:creationId xmlns:p14="http://schemas.microsoft.com/office/powerpoint/2010/main" val="6827602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93850"/>
            <a:ext cx="11061032" cy="5841666"/>
          </a:xfrm>
        </p:spPr>
        <p:txBody>
          <a:bodyPr>
            <a:normAutofit/>
          </a:bodyPr>
          <a:lstStyle/>
          <a:p>
            <a:r>
              <a:rPr lang="en-US" sz="3200" dirty="0" smtClean="0">
                <a:solidFill>
                  <a:schemeClr val="accent1">
                    <a:lumMod val="75000"/>
                  </a:schemeClr>
                </a:solidFill>
              </a:rPr>
              <a:t>Advertisers can choose from 16 audiences to buy.</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b="1" i="1" dirty="0" smtClean="0">
                <a:solidFill>
                  <a:schemeClr val="accent1">
                    <a:lumMod val="75000"/>
                  </a:schemeClr>
                </a:solidFill>
              </a:rPr>
              <a:t>They only pay for viewers from the chosen audience</a:t>
            </a:r>
            <a:r>
              <a:rPr lang="en-US" sz="3200" i="1" dirty="0" smtClean="0">
                <a:solidFill>
                  <a:schemeClr val="accent1">
                    <a:lumMod val="75000"/>
                  </a:schemeClr>
                </a:solidFill>
              </a:rPr>
              <a:t>!</a:t>
            </a:r>
            <a:r>
              <a:rPr lang="en-US" sz="3200" dirty="0" smtClean="0">
                <a:solidFill>
                  <a:schemeClr val="accent1">
                    <a:lumMod val="75000"/>
                  </a:schemeClr>
                </a:solidFill>
              </a:rPr>
              <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dirty="0" smtClean="0">
                <a:solidFill>
                  <a:schemeClr val="accent1">
                    <a:lumMod val="75000"/>
                  </a:schemeClr>
                </a:solidFill>
              </a:rPr>
              <a:t>Audiences are segmented along social class, age and gender.</a:t>
            </a:r>
            <a:br>
              <a:rPr lang="en-US" sz="3200" dirty="0" smtClean="0">
                <a:solidFill>
                  <a:schemeClr val="accent1">
                    <a:lumMod val="75000"/>
                  </a:schemeClr>
                </a:solidFill>
              </a:rPr>
            </a:br>
            <a:endParaRPr lang="en-US" sz="3200" dirty="0" smtClean="0">
              <a:solidFill>
                <a:schemeClr val="accent1">
                  <a:lumMod val="75000"/>
                </a:schemeClr>
              </a:solidFill>
            </a:endParaRPr>
          </a:p>
          <a:p>
            <a:r>
              <a:rPr lang="en-US" sz="3200" dirty="0" smtClean="0">
                <a:solidFill>
                  <a:schemeClr val="accent1">
                    <a:lumMod val="75000"/>
                  </a:schemeClr>
                </a:solidFill>
              </a:rPr>
              <a:t>ABC1s = People who work at a desk.</a:t>
            </a:r>
          </a:p>
          <a:p>
            <a:r>
              <a:rPr lang="en-US" sz="3200" dirty="0" smtClean="0">
                <a:solidFill>
                  <a:schemeClr val="accent1">
                    <a:lumMod val="75000"/>
                  </a:schemeClr>
                </a:solidFill>
              </a:rPr>
              <a:t>Housewives = House member who does the groceries. Can be male or female.</a:t>
            </a:r>
          </a:p>
          <a:p>
            <a:r>
              <a:rPr lang="en-US" sz="3200" dirty="0" err="1">
                <a:solidFill>
                  <a:schemeClr val="accent1">
                    <a:lumMod val="75000"/>
                  </a:schemeClr>
                </a:solidFill>
              </a:rPr>
              <a:t>Youngs</a:t>
            </a:r>
            <a:r>
              <a:rPr lang="en-US" sz="3200" dirty="0">
                <a:solidFill>
                  <a:schemeClr val="accent1">
                    <a:lumMod val="75000"/>
                  </a:schemeClr>
                </a:solidFill>
              </a:rPr>
              <a:t> = 16-34 year olds</a:t>
            </a:r>
            <a:r>
              <a:rPr lang="en-US" sz="3200" dirty="0" smtClean="0">
                <a:solidFill>
                  <a:schemeClr val="accent1">
                    <a:lumMod val="75000"/>
                  </a:schemeClr>
                </a:solidFill>
              </a:rPr>
              <a:t>.</a:t>
            </a:r>
            <a:r>
              <a:rPr lang="en-US" sz="3200" dirty="0" smtClean="0">
                <a:solidFill>
                  <a:schemeClr val="accent1">
                    <a:lumMod val="75000"/>
                  </a:schemeClr>
                </a:solidFill>
              </a:rPr>
              <a:t/>
            </a:r>
            <a:br>
              <a:rPr lang="en-US" sz="3200" dirty="0" smtClean="0">
                <a:solidFill>
                  <a:schemeClr val="accent1">
                    <a:lumMod val="75000"/>
                  </a:schemeClr>
                </a:solidFill>
              </a:rPr>
            </a:br>
            <a:endParaRPr lang="en-US" sz="3200" dirty="0" smtClean="0">
              <a:solidFill>
                <a:schemeClr val="accent1">
                  <a:lumMod val="75000"/>
                </a:schemeClr>
              </a:solidFill>
            </a:endParaRPr>
          </a:p>
          <a:p>
            <a:endParaRPr lang="en-US" sz="3200" dirty="0" smtClean="0">
              <a:solidFill>
                <a:schemeClr val="accent1">
                  <a:lumMod val="75000"/>
                </a:schemeClr>
              </a:solidFill>
            </a:endParaRPr>
          </a:p>
        </p:txBody>
      </p:sp>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&amp; The Ad Market</a:t>
            </a:r>
            <a:endParaRPr lang="en-US" dirty="0">
              <a:solidFill>
                <a:srgbClr val="084184"/>
              </a:solidFill>
            </a:endParaRPr>
          </a:p>
        </p:txBody>
      </p:sp>
    </p:spTree>
    <p:extLst>
      <p:ext uri="{BB962C8B-B14F-4D97-AF65-F5344CB8AC3E}">
        <p14:creationId xmlns:p14="http://schemas.microsoft.com/office/powerpoint/2010/main" val="980929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68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&amp; The Ad Market</a:t>
            </a:r>
            <a:endParaRPr lang="en-US" dirty="0">
              <a:solidFill>
                <a:srgbClr val="084184"/>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100911"/>
              </p:ext>
            </p:extLst>
          </p:nvPr>
        </p:nvGraphicFramePr>
        <p:xfrm>
          <a:off x="-2265948" y="1392487"/>
          <a:ext cx="13936580" cy="4863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ounded Rectangle 5"/>
          <p:cNvSpPr/>
          <p:nvPr/>
        </p:nvSpPr>
        <p:spPr>
          <a:xfrm>
            <a:off x="7760369" y="1336674"/>
            <a:ext cx="3588084" cy="5118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Monday: </a:t>
            </a:r>
            <a:br>
              <a:rPr lang="en-US" dirty="0" smtClean="0"/>
            </a:br>
            <a:r>
              <a:rPr lang="en-US" dirty="0" smtClean="0"/>
              <a:t>Location, Location, Location</a:t>
            </a:r>
            <a:br>
              <a:rPr lang="en-US" dirty="0" smtClean="0"/>
            </a:br>
            <a:r>
              <a:rPr lang="en-US" dirty="0" smtClean="0">
                <a:solidFill>
                  <a:schemeClr val="bg1"/>
                </a:solidFill>
              </a:rPr>
              <a:t>ABC1 Men TVRs: 2.3 = </a:t>
            </a:r>
            <a:r>
              <a:rPr lang="en-US" dirty="0" smtClean="0">
                <a:solidFill>
                  <a:srgbClr val="53D033"/>
                </a:solidFill>
              </a:rPr>
              <a:t>£115k</a:t>
            </a:r>
            <a:endParaRPr lang="en-US" dirty="0">
              <a:solidFill>
                <a:srgbClr val="53D033"/>
              </a:solidFill>
            </a:endParaRPr>
          </a:p>
          <a:p>
            <a:endParaRPr lang="en-US" dirty="0" smtClean="0">
              <a:solidFill>
                <a:schemeClr val="bg1"/>
              </a:solidFill>
            </a:endParaRPr>
          </a:p>
          <a:p>
            <a:r>
              <a:rPr lang="en-US" dirty="0" smtClean="0">
                <a:solidFill>
                  <a:schemeClr val="bg1"/>
                </a:solidFill>
              </a:rPr>
              <a:t>Tuesday:</a:t>
            </a:r>
            <a:r>
              <a:rPr lang="en-US" dirty="0" smtClean="0">
                <a:solidFill>
                  <a:srgbClr val="53D033"/>
                </a:solidFill>
              </a:rPr>
              <a:t/>
            </a:r>
            <a:br>
              <a:rPr lang="en-US" dirty="0" smtClean="0">
                <a:solidFill>
                  <a:srgbClr val="53D033"/>
                </a:solidFill>
              </a:rPr>
            </a:br>
            <a:r>
              <a:rPr lang="en-US" dirty="0" smtClean="0">
                <a:solidFill>
                  <a:schemeClr val="bg1"/>
                </a:solidFill>
              </a:rPr>
              <a:t>Peep Show</a:t>
            </a:r>
            <a:r>
              <a:rPr lang="en-US" dirty="0" smtClean="0">
                <a:solidFill>
                  <a:srgbClr val="53D033"/>
                </a:solidFill>
              </a:rPr>
              <a:t/>
            </a:r>
            <a:br>
              <a:rPr lang="en-US" dirty="0" smtClean="0">
                <a:solidFill>
                  <a:srgbClr val="53D033"/>
                </a:solidFill>
              </a:rPr>
            </a:br>
            <a:r>
              <a:rPr lang="en-US" dirty="0" smtClean="0">
                <a:solidFill>
                  <a:schemeClr val="bg1"/>
                </a:solidFill>
              </a:rPr>
              <a:t>ABC1 Men TVRs: 1.4 = </a:t>
            </a:r>
            <a:r>
              <a:rPr lang="en-US" dirty="0" smtClean="0">
                <a:solidFill>
                  <a:srgbClr val="53D033"/>
                </a:solidFill>
              </a:rPr>
              <a:t>£70k</a:t>
            </a:r>
          </a:p>
          <a:p>
            <a:endParaRPr lang="en-US" dirty="0">
              <a:solidFill>
                <a:srgbClr val="53D033"/>
              </a:solidFill>
            </a:endParaRPr>
          </a:p>
          <a:p>
            <a:r>
              <a:rPr lang="en-US" dirty="0" smtClean="0">
                <a:solidFill>
                  <a:schemeClr val="bg1"/>
                </a:solidFill>
              </a:rPr>
              <a:t>Wednesday:</a:t>
            </a:r>
          </a:p>
          <a:p>
            <a:r>
              <a:rPr lang="en-US" dirty="0" smtClean="0">
                <a:solidFill>
                  <a:schemeClr val="bg1"/>
                </a:solidFill>
              </a:rPr>
              <a:t>The </a:t>
            </a:r>
            <a:r>
              <a:rPr lang="en-US" dirty="0" err="1" smtClean="0">
                <a:solidFill>
                  <a:schemeClr val="bg1"/>
                </a:solidFill>
              </a:rPr>
              <a:t>Inbetweeners</a:t>
            </a:r>
            <a:endParaRPr lang="en-US" dirty="0" smtClean="0">
              <a:solidFill>
                <a:schemeClr val="bg1"/>
              </a:solidFill>
            </a:endParaRPr>
          </a:p>
          <a:p>
            <a:r>
              <a:rPr lang="en-US" dirty="0" smtClean="0">
                <a:solidFill>
                  <a:schemeClr val="bg1"/>
                </a:solidFill>
              </a:rPr>
              <a:t>ABC1 Men TVRs: 0.4 = </a:t>
            </a:r>
            <a:r>
              <a:rPr lang="en-US" dirty="0" smtClean="0">
                <a:solidFill>
                  <a:srgbClr val="CA3335"/>
                </a:solidFill>
              </a:rPr>
              <a:t>£20k</a:t>
            </a:r>
          </a:p>
          <a:p>
            <a:endParaRPr lang="en-US" dirty="0" smtClean="0">
              <a:solidFill>
                <a:srgbClr val="CA3335"/>
              </a:solidFill>
            </a:endParaRPr>
          </a:p>
          <a:p>
            <a:r>
              <a:rPr lang="en-US" dirty="0" smtClean="0">
                <a:solidFill>
                  <a:schemeClr val="bg1"/>
                </a:solidFill>
              </a:rPr>
              <a:t>Thursday</a:t>
            </a:r>
            <a:endParaRPr lang="en-US" dirty="0">
              <a:solidFill>
                <a:schemeClr val="bg1"/>
              </a:solidFill>
            </a:endParaRPr>
          </a:p>
          <a:p>
            <a:r>
              <a:rPr lang="en-US" dirty="0" smtClean="0">
                <a:solidFill>
                  <a:schemeClr val="bg1"/>
                </a:solidFill>
              </a:rPr>
              <a:t>First Dates</a:t>
            </a:r>
          </a:p>
          <a:p>
            <a:r>
              <a:rPr lang="en-US" dirty="0" smtClean="0">
                <a:solidFill>
                  <a:schemeClr val="bg1"/>
                </a:solidFill>
              </a:rPr>
              <a:t>ABC1 Men TVRs: 1.0 =</a:t>
            </a:r>
            <a:r>
              <a:rPr lang="en-US" dirty="0" smtClean="0">
                <a:solidFill>
                  <a:srgbClr val="CA3335"/>
                </a:solidFill>
              </a:rPr>
              <a:t> </a:t>
            </a:r>
            <a:r>
              <a:rPr lang="en-US" dirty="0" smtClean="0">
                <a:solidFill>
                  <a:srgbClr val="53D033"/>
                </a:solidFill>
              </a:rPr>
              <a:t>50k</a:t>
            </a:r>
            <a:endParaRPr lang="en-US" dirty="0">
              <a:solidFill>
                <a:srgbClr val="53D033"/>
              </a:solidFill>
            </a:endParaRPr>
          </a:p>
        </p:txBody>
      </p:sp>
      <p:sp>
        <p:nvSpPr>
          <p:cNvPr id="8" name="Down Arrow 7"/>
          <p:cNvSpPr/>
          <p:nvPr/>
        </p:nvSpPr>
        <p:spPr>
          <a:xfrm rot="16200000">
            <a:off x="6502017" y="4709774"/>
            <a:ext cx="854242" cy="1397768"/>
          </a:xfrm>
          <a:prstGeom prst="downArrow">
            <a:avLst/>
          </a:prstGeom>
          <a:solidFill>
            <a:srgbClr val="C0C9E4"/>
          </a:solidFill>
          <a:ln>
            <a:solidFill>
              <a:srgbClr val="C0C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876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3988" y="368300"/>
            <a:ext cx="12068175" cy="6858000"/>
          </a:xfrm>
          <a:prstGeom prst="rect">
            <a:avLst/>
          </a:prstGeom>
        </p:spPr>
      </p:pic>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t>
            </a:r>
            <a:r>
              <a:rPr lang="en-US" dirty="0" err="1" smtClean="0">
                <a:solidFill>
                  <a:srgbClr val="084184"/>
                </a:solidFill>
              </a:rPr>
              <a:t>Youngs</a:t>
            </a:r>
            <a:r>
              <a:rPr lang="en-US" dirty="0" smtClean="0">
                <a:solidFill>
                  <a:srgbClr val="084184"/>
                </a:solidFill>
              </a:rPr>
              <a:t>” Vs. “ABC1s”</a:t>
            </a:r>
            <a:endParaRPr lang="en-US" dirty="0">
              <a:solidFill>
                <a:srgbClr val="084184"/>
              </a:solidFill>
            </a:endParaRPr>
          </a:p>
        </p:txBody>
      </p:sp>
    </p:spTree>
    <p:extLst>
      <p:ext uri="{BB962C8B-B14F-4D97-AF65-F5344CB8AC3E}">
        <p14:creationId xmlns:p14="http://schemas.microsoft.com/office/powerpoint/2010/main" val="202238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t>
            </a:r>
            <a:r>
              <a:rPr lang="en-US" dirty="0" err="1" smtClean="0">
                <a:solidFill>
                  <a:srgbClr val="084184"/>
                </a:solidFill>
              </a:rPr>
              <a:t>Youngs</a:t>
            </a:r>
            <a:r>
              <a:rPr lang="en-US" dirty="0" smtClean="0">
                <a:solidFill>
                  <a:srgbClr val="084184"/>
                </a:solidFill>
              </a:rPr>
              <a:t>” Vs. “ABC1s”</a:t>
            </a:r>
            <a:endParaRPr lang="en-US" dirty="0">
              <a:solidFill>
                <a:srgbClr val="084184"/>
              </a:solidFill>
            </a:endParaRPr>
          </a:p>
        </p:txBody>
      </p:sp>
      <p:pic>
        <p:nvPicPr>
          <p:cNvPr id="10" name="Picture 9"/>
          <p:cNvPicPr>
            <a:picLocks noChangeAspect="1"/>
          </p:cNvPicPr>
          <p:nvPr/>
        </p:nvPicPr>
        <p:blipFill>
          <a:blip r:embed="rId3"/>
          <a:stretch>
            <a:fillRect/>
          </a:stretch>
        </p:blipFill>
        <p:spPr>
          <a:xfrm>
            <a:off x="-153988" y="368300"/>
            <a:ext cx="12068175" cy="6858000"/>
          </a:xfrm>
          <a:prstGeom prst="rect">
            <a:avLst/>
          </a:prstGeom>
        </p:spPr>
      </p:pic>
    </p:spTree>
    <p:extLst>
      <p:ext uri="{BB962C8B-B14F-4D97-AF65-F5344CB8AC3E}">
        <p14:creationId xmlns:p14="http://schemas.microsoft.com/office/powerpoint/2010/main" val="1898865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65200" y="11111"/>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t>
            </a:r>
            <a:r>
              <a:rPr lang="en-US" dirty="0" err="1" smtClean="0">
                <a:solidFill>
                  <a:srgbClr val="084184"/>
                </a:solidFill>
              </a:rPr>
              <a:t>Youngs</a:t>
            </a:r>
            <a:r>
              <a:rPr lang="en-US" dirty="0" smtClean="0">
                <a:solidFill>
                  <a:srgbClr val="084184"/>
                </a:solidFill>
              </a:rPr>
              <a:t>” Vs. “ABC1s”</a:t>
            </a:r>
            <a:endParaRPr lang="en-US" dirty="0">
              <a:solidFill>
                <a:srgbClr val="084184"/>
              </a:solidFill>
            </a:endParaRPr>
          </a:p>
        </p:txBody>
      </p:sp>
      <p:pic>
        <p:nvPicPr>
          <p:cNvPr id="9" name="Picture 8"/>
          <p:cNvPicPr>
            <a:picLocks noChangeAspect="1"/>
          </p:cNvPicPr>
          <p:nvPr/>
        </p:nvPicPr>
        <p:blipFill>
          <a:blip r:embed="rId3"/>
          <a:stretch>
            <a:fillRect/>
          </a:stretch>
        </p:blipFill>
        <p:spPr>
          <a:xfrm>
            <a:off x="-153989" y="368300"/>
            <a:ext cx="12068175" cy="6858000"/>
          </a:xfrm>
          <a:prstGeom prst="rect">
            <a:avLst/>
          </a:prstGeom>
        </p:spPr>
      </p:pic>
      <p:sp>
        <p:nvSpPr>
          <p:cNvPr id="11" name="TextBox 10"/>
          <p:cNvSpPr txBox="1"/>
          <p:nvPr/>
        </p:nvSpPr>
        <p:spPr>
          <a:xfrm>
            <a:off x="5651842" y="5283200"/>
            <a:ext cx="4419258" cy="830997"/>
          </a:xfrm>
          <a:prstGeom prst="rect">
            <a:avLst/>
          </a:prstGeom>
          <a:noFill/>
        </p:spPr>
        <p:txBody>
          <a:bodyPr wrap="square" rtlCol="0">
            <a:spAutoFit/>
          </a:bodyPr>
          <a:lstStyle/>
          <a:p>
            <a:r>
              <a:rPr lang="en-US" sz="2400" i="1" dirty="0" smtClean="0">
                <a:solidFill>
                  <a:schemeClr val="accent1">
                    <a:lumMod val="75000"/>
                  </a:schemeClr>
                </a:solidFill>
              </a:rPr>
              <a:t>Note the distinctive patterns in the ratings of each </a:t>
            </a:r>
            <a:r>
              <a:rPr lang="en-US" sz="2400" i="1" dirty="0" err="1" smtClean="0">
                <a:solidFill>
                  <a:schemeClr val="accent1">
                    <a:lumMod val="75000"/>
                  </a:schemeClr>
                </a:solidFill>
              </a:rPr>
              <a:t>programme</a:t>
            </a:r>
            <a:r>
              <a:rPr lang="en-US" sz="2400" i="1" dirty="0">
                <a:solidFill>
                  <a:schemeClr val="accent1">
                    <a:lumMod val="75000"/>
                  </a:schemeClr>
                </a:solidFill>
              </a:rPr>
              <a:t>.</a:t>
            </a:r>
          </a:p>
        </p:txBody>
      </p:sp>
    </p:spTree>
    <p:extLst>
      <p:ext uri="{BB962C8B-B14F-4D97-AF65-F5344CB8AC3E}">
        <p14:creationId xmlns:p14="http://schemas.microsoft.com/office/powerpoint/2010/main" val="1134311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1287"/>
            <a:ext cx="12192000" cy="811213"/>
          </a:xfrm>
          <a:prstGeom prst="rect">
            <a:avLst/>
          </a:prstGeom>
          <a:solidFill>
            <a:srgbClr val="EAF4FC"/>
          </a:solidFill>
          <a:ln>
            <a:solidFill>
              <a:srgbClr val="EAF4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945322" y="0"/>
            <a:ext cx="10515600" cy="132556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rgbClr val="084184"/>
                </a:solidFill>
              </a:rPr>
              <a:t>TV Ratings: </a:t>
            </a:r>
            <a:r>
              <a:rPr lang="en-US" dirty="0" smtClean="0">
                <a:solidFill>
                  <a:srgbClr val="084184"/>
                </a:solidFill>
              </a:rPr>
              <a:t>Weekly </a:t>
            </a:r>
            <a:r>
              <a:rPr lang="en-US" dirty="0" smtClean="0">
                <a:solidFill>
                  <a:srgbClr val="084184"/>
                </a:solidFill>
              </a:rPr>
              <a:t>Patterns in Time</a:t>
            </a:r>
            <a:endParaRPr lang="en-US" dirty="0">
              <a:solidFill>
                <a:srgbClr val="084184"/>
              </a:solidFill>
            </a:endParaRPr>
          </a:p>
        </p:txBody>
      </p:sp>
      <p:pic>
        <p:nvPicPr>
          <p:cNvPr id="3" name="Picture 2"/>
          <p:cNvPicPr>
            <a:picLocks noChangeAspect="1"/>
          </p:cNvPicPr>
          <p:nvPr/>
        </p:nvPicPr>
        <p:blipFill>
          <a:blip r:embed="rId3"/>
          <a:stretch>
            <a:fillRect/>
          </a:stretch>
        </p:blipFill>
        <p:spPr>
          <a:xfrm>
            <a:off x="1651000" y="1409700"/>
            <a:ext cx="8432800" cy="5448300"/>
          </a:xfrm>
          <a:prstGeom prst="rect">
            <a:avLst/>
          </a:prstGeom>
        </p:spPr>
      </p:pic>
    </p:spTree>
    <p:extLst>
      <p:ext uri="{BB962C8B-B14F-4D97-AF65-F5344CB8AC3E}">
        <p14:creationId xmlns:p14="http://schemas.microsoft.com/office/powerpoint/2010/main" val="1209875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18534</TotalTime>
  <Words>1417</Words>
  <Application>Microsoft Macintosh PowerPoint</Application>
  <PresentationFormat>Widescreen</PresentationFormat>
  <Paragraphs>154</Paragraphs>
  <Slides>39</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131</cp:revision>
  <dcterms:created xsi:type="dcterms:W3CDTF">2018-04-08T13:19:19Z</dcterms:created>
  <dcterms:modified xsi:type="dcterms:W3CDTF">2018-04-24T12:44:58Z</dcterms:modified>
</cp:coreProperties>
</file>